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257" r:id="rId3"/>
    <p:sldId id="326" r:id="rId4"/>
    <p:sldId id="258" r:id="rId5"/>
    <p:sldId id="259" r:id="rId6"/>
    <p:sldId id="260" r:id="rId7"/>
    <p:sldId id="320" r:id="rId8"/>
    <p:sldId id="321" r:id="rId9"/>
    <p:sldId id="322" r:id="rId10"/>
    <p:sldId id="332" r:id="rId11"/>
    <p:sldId id="262" r:id="rId12"/>
    <p:sldId id="263" r:id="rId13"/>
    <p:sldId id="300" r:id="rId14"/>
    <p:sldId id="331" r:id="rId15"/>
    <p:sldId id="264" r:id="rId16"/>
    <p:sldId id="266" r:id="rId17"/>
    <p:sldId id="319" r:id="rId18"/>
    <p:sldId id="268" r:id="rId19"/>
    <p:sldId id="270" r:id="rId20"/>
    <p:sldId id="273" r:id="rId21"/>
    <p:sldId id="341" r:id="rId22"/>
    <p:sldId id="339" r:id="rId23"/>
    <p:sldId id="342" r:id="rId24"/>
    <p:sldId id="343" r:id="rId25"/>
    <p:sldId id="344" r:id="rId26"/>
    <p:sldId id="272" r:id="rId27"/>
    <p:sldId id="345" r:id="rId28"/>
    <p:sldId id="346" r:id="rId29"/>
    <p:sldId id="350" r:id="rId30"/>
    <p:sldId id="351" r:id="rId31"/>
    <p:sldId id="302" r:id="rId32"/>
    <p:sldId id="352" r:id="rId33"/>
    <p:sldId id="337" r:id="rId34"/>
    <p:sldId id="309" r:id="rId35"/>
    <p:sldId id="310" r:id="rId36"/>
    <p:sldId id="353" r:id="rId37"/>
    <p:sldId id="311" r:id="rId38"/>
    <p:sldId id="312" r:id="rId39"/>
    <p:sldId id="330" r:id="rId40"/>
    <p:sldId id="288" r:id="rId41"/>
    <p:sldId id="315" r:id="rId42"/>
    <p:sldId id="313" r:id="rId43"/>
    <p:sldId id="314"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57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439A81-D863-4086-A809-B03A923BA666}" type="datetimeFigureOut">
              <a:rPr lang="en-CA" smtClean="0"/>
              <a:pPr/>
              <a:t>02/02/2014</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381851-0BF1-44D6-80B3-A29794A808E8}"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This video covers a lot of material really quickly. It can be shown here as a quick overview.</a:t>
            </a:r>
            <a:endParaRPr lang="en-CA" dirty="0"/>
          </a:p>
        </p:txBody>
      </p:sp>
      <p:sp>
        <p:nvSpPr>
          <p:cNvPr id="4" name="Slide Number Placeholder 3"/>
          <p:cNvSpPr>
            <a:spLocks noGrp="1"/>
          </p:cNvSpPr>
          <p:nvPr>
            <p:ph type="sldNum" sz="quarter" idx="10"/>
          </p:nvPr>
        </p:nvSpPr>
        <p:spPr/>
        <p:txBody>
          <a:bodyPr/>
          <a:lstStyle/>
          <a:p>
            <a:fld id="{04381851-0BF1-44D6-80B3-A29794A808E8}" type="slidenum">
              <a:rPr lang="en-CA" smtClean="0"/>
              <a:pPr/>
              <a:t>3</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These two parts roughly correspond with</a:t>
            </a:r>
            <a:r>
              <a:rPr lang="en-CA" baseline="0" dirty="0" smtClean="0"/>
              <a:t> beginner material and more advanced material that is more suitable for grade 12 SES</a:t>
            </a:r>
            <a:endParaRPr lang="en-CA" dirty="0"/>
          </a:p>
        </p:txBody>
      </p:sp>
      <p:sp>
        <p:nvSpPr>
          <p:cNvPr id="4" name="Slide Number Placeholder 3"/>
          <p:cNvSpPr>
            <a:spLocks noGrp="1"/>
          </p:cNvSpPr>
          <p:nvPr>
            <p:ph type="sldNum" sz="quarter" idx="10"/>
          </p:nvPr>
        </p:nvSpPr>
        <p:spPr/>
        <p:txBody>
          <a:bodyPr/>
          <a:lstStyle/>
          <a:p>
            <a:fld id="{04381851-0BF1-44D6-80B3-A29794A808E8}" type="slidenum">
              <a:rPr lang="en-CA" smtClean="0"/>
              <a:pPr/>
              <a:t>4</a:t>
            </a:fld>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This</a:t>
            </a:r>
            <a:r>
              <a:rPr lang="en-CA" baseline="0" dirty="0" smtClean="0"/>
              <a:t> lesson assumes that the students have already learnt about the cosmological red shift and the Big Bang. This is a review.</a:t>
            </a:r>
            <a:endParaRPr lang="en-CA" dirty="0"/>
          </a:p>
        </p:txBody>
      </p:sp>
      <p:sp>
        <p:nvSpPr>
          <p:cNvPr id="4" name="Slide Number Placeholder 3"/>
          <p:cNvSpPr>
            <a:spLocks noGrp="1"/>
          </p:cNvSpPr>
          <p:nvPr>
            <p:ph type="sldNum" sz="quarter" idx="10"/>
          </p:nvPr>
        </p:nvSpPr>
        <p:spPr/>
        <p:txBody>
          <a:bodyPr/>
          <a:lstStyle/>
          <a:p>
            <a:fld id="{04381851-0BF1-44D6-80B3-A29794A808E8}" type="slidenum">
              <a:rPr lang="en-CA" smtClean="0"/>
              <a:pPr/>
              <a:t>5</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This exercise with the objects s to encourage deeper understanding and ability to communicate their ideas. </a:t>
            </a:r>
            <a:endParaRPr lang="en-CA" dirty="0"/>
          </a:p>
        </p:txBody>
      </p:sp>
      <p:sp>
        <p:nvSpPr>
          <p:cNvPr id="4" name="Slide Number Placeholder 3"/>
          <p:cNvSpPr>
            <a:spLocks noGrp="1"/>
          </p:cNvSpPr>
          <p:nvPr>
            <p:ph type="sldNum" sz="quarter" idx="10"/>
          </p:nvPr>
        </p:nvSpPr>
        <p:spPr/>
        <p:txBody>
          <a:bodyPr/>
          <a:lstStyle/>
          <a:p>
            <a:fld id="{04381851-0BF1-44D6-80B3-A29794A808E8}" type="slidenum">
              <a:rPr lang="en-CA" smtClean="0"/>
              <a:pPr/>
              <a:t>6</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A bottle</a:t>
            </a:r>
            <a:r>
              <a:rPr lang="en-CA" baseline="0" dirty="0" smtClean="0"/>
              <a:t> containing oil, coloured water and some sparkles will demonstrate this well. </a:t>
            </a:r>
            <a:endParaRPr lang="en-CA" dirty="0"/>
          </a:p>
        </p:txBody>
      </p:sp>
      <p:sp>
        <p:nvSpPr>
          <p:cNvPr id="4" name="Slide Number Placeholder 3"/>
          <p:cNvSpPr>
            <a:spLocks noGrp="1"/>
          </p:cNvSpPr>
          <p:nvPr>
            <p:ph type="sldNum" sz="quarter" idx="10"/>
          </p:nvPr>
        </p:nvSpPr>
        <p:spPr/>
        <p:txBody>
          <a:bodyPr/>
          <a:lstStyle/>
          <a:p>
            <a:fld id="{04381851-0BF1-44D6-80B3-A29794A808E8}" type="slidenum">
              <a:rPr lang="en-CA" smtClean="0"/>
              <a:pPr/>
              <a:t>8</a:t>
            </a:fld>
            <a:endParaRPr lang="en-C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The dance can either be choreographed by the teacher or given to the students to figure out.</a:t>
            </a:r>
            <a:endParaRPr lang="en-CA" dirty="0"/>
          </a:p>
        </p:txBody>
      </p:sp>
      <p:sp>
        <p:nvSpPr>
          <p:cNvPr id="4" name="Slide Number Placeholder 3"/>
          <p:cNvSpPr>
            <a:spLocks noGrp="1"/>
          </p:cNvSpPr>
          <p:nvPr>
            <p:ph type="sldNum" sz="quarter" idx="10"/>
          </p:nvPr>
        </p:nvSpPr>
        <p:spPr/>
        <p:txBody>
          <a:bodyPr/>
          <a:lstStyle/>
          <a:p>
            <a:fld id="{04381851-0BF1-44D6-80B3-A29794A808E8}" type="slidenum">
              <a:rPr lang="en-CA" smtClean="0"/>
              <a:pPr/>
              <a:t>9</a:t>
            </a:fld>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The dance be choreographed by the teacher or given to the students to figure out. The</a:t>
            </a:r>
            <a:r>
              <a:rPr lang="en-CA" baseline="0" dirty="0" smtClean="0"/>
              <a:t> dance could be extended to do nucleosynthesis.</a:t>
            </a:r>
            <a:endParaRPr lang="en-CA" dirty="0"/>
          </a:p>
        </p:txBody>
      </p:sp>
      <p:sp>
        <p:nvSpPr>
          <p:cNvPr id="4" name="Slide Number Placeholder 3"/>
          <p:cNvSpPr>
            <a:spLocks noGrp="1"/>
          </p:cNvSpPr>
          <p:nvPr>
            <p:ph type="sldNum" sz="quarter" idx="10"/>
          </p:nvPr>
        </p:nvSpPr>
        <p:spPr/>
        <p:txBody>
          <a:bodyPr/>
          <a:lstStyle/>
          <a:p>
            <a:fld id="{04381851-0BF1-44D6-80B3-A29794A808E8}" type="slidenum">
              <a:rPr lang="en-CA" smtClean="0"/>
              <a:pPr/>
              <a:t>10</a:t>
            </a:fld>
            <a:endParaRPr lang="en-C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04381851-0BF1-44D6-80B3-A29794A808E8}" type="slidenum">
              <a:rPr lang="en-CA" smtClean="0"/>
              <a:pPr/>
              <a:t>11</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upload.wikimedia.org/wikipedia/commons/f/f7/Horn_Antenna-in_Holmdel,_New_Jersey.jpeg"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upload.wikimedia.org/wikipedia/commons/6/64/PIA16874-CobeWmapPlanckComparison-20130321.jpg" TargetMode="External"/><Relationship Id="rId1" Type="http://schemas.openxmlformats.org/officeDocument/2006/relationships/slideLayout" Target="../slideLayouts/slideLayout1.xml"/><Relationship Id="rId4" Type="http://schemas.openxmlformats.org/officeDocument/2006/relationships/hyperlink" Target="http://scienceblogs.com/startswithabang/files/2012/07/shape.jpe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paceinimages.esa.int/Images/2013/03/Planck_CMB"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youtube.com/watch?v=_mZQ-5-KYHw"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faculty.washington.edu/jcramer/BigBang/Planck_2013/BBSnd100.wav"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faculty.washington.edu/jcramer/BigBang/Planck_2013/BBSnd100.wav" TargetMode="Externa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www.youtube.com/watch?v=v4ELxKKT5Rw" TargetMode="External"/><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hyperlink" Target="http://www.physics.miami.edu/~nearing/mathmethods/drumhead-animations.html"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sci.esa.int/planck/51555-planck-power-spectrum-of-temperature-fluctuations-in-the-cosmic-microwave-background/" TargetMode="External"/><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sciops.esa.int/SYS/WIKI/uploads/Planck_Public_PLA/a/a5/Mission_spectrum.png" TargetMode="Externa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hyperlink" Target="http://phet.colorado.edu/en/simulation/fourier"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1.gi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background.uchicago.edu/~whu/intermediate/driving2.html" TargetMode="External"/><Relationship Id="rId2" Type="http://schemas.openxmlformats.org/officeDocument/2006/relationships/hyperlink" Target="http://background.uchicago.edu/~whu/intermediate/baryons3.html" TargetMode="External"/><Relationship Id="rId1" Type="http://schemas.openxmlformats.org/officeDocument/2006/relationships/slideLayout" Target="../slideLayouts/slideLayout1.xml"/><Relationship Id="rId5" Type="http://schemas.openxmlformats.org/officeDocument/2006/relationships/image" Target="../media/image33.gif"/><Relationship Id="rId4" Type="http://schemas.openxmlformats.org/officeDocument/2006/relationships/image" Target="../media/image32.gif"/></Relationships>
</file>

<file path=ppt/slides/_rels/slide38.xml.rels><?xml version="1.0" encoding="UTF-8" standalone="yes"?>
<Relationships xmlns="http://schemas.openxmlformats.org/package/2006/relationships"><Relationship Id="rId2" Type="http://schemas.openxmlformats.org/officeDocument/2006/relationships/hyperlink" Target="http://wmap.gsfc.nasa.gov/resources/camb_tool/index.html" TargetMode="Externa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sciops.esa.int/SYS/WIKI/uploads/Planck_Public_PLA/a/a5/Mission_spectrum.png" TargetMode="External"/><Relationship Id="rId1" Type="http://schemas.openxmlformats.org/officeDocument/2006/relationships/slideLayout" Target="../slideLayouts/slideLayout1.xml"/><Relationship Id="rId6" Type="http://schemas.openxmlformats.org/officeDocument/2006/relationships/hyperlink" Target="http://lambda.gsfc.nasa.gov/product/map/current/pub_papers/nineyear/cosmology/images/large/gh9_f02_L.png" TargetMode="External"/><Relationship Id="rId5" Type="http://schemas.openxmlformats.org/officeDocument/2006/relationships/image" Target="../media/image34.png"/><Relationship Id="rId4" Type="http://schemas.openxmlformats.org/officeDocument/2006/relationships/hyperlink" Target="http://cosmicweb.uchicago.edu/filaments.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1.xml"/><Relationship Id="rId1" Type="http://schemas.openxmlformats.org/officeDocument/2006/relationships/video" Target="file:///C:\Users\Roberta\Documents\MODERN%20PHYSICS\Resources\COSMOLOGY\TAPT%20Feb\galaxies%20simulation%20bnr_half4.mpeg"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learner.org/courses/physics/interactive/lab_interactives/cosmic.html" TargetMode="Externa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sci.esa.int/science-e/www/object/index.cfm?fobjectid=51559" TargetMode="External"/><Relationship Id="rId1" Type="http://schemas.openxmlformats.org/officeDocument/2006/relationships/slideLayout" Target="../slideLayouts/slideLayout1.xml"/><Relationship Id="rId6" Type="http://schemas.openxmlformats.org/officeDocument/2006/relationships/hyperlink" Target="http://sci.esa.int/planck/51551-simple-but-challenging-the-universe-according-to-planck/" TargetMode="External"/><Relationship Id="rId5" Type="http://schemas.openxmlformats.org/officeDocument/2006/relationships/image" Target="../media/image38.jpeg"/><Relationship Id="rId4" Type="http://schemas.openxmlformats.org/officeDocument/2006/relationships/hyperlink" Target="http://sci.esa.int/science-e/www/object/index.cfm?fobjectid=51555"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background.uchicago.edu/~whu/intermediate/intermediate.html" TargetMode="External"/><Relationship Id="rId2" Type="http://schemas.openxmlformats.org/officeDocument/2006/relationships/hyperlink" Target="http://wmap.gsfc.nasa.gov/mission/sgoals_parameters.html" TargetMode="External"/><Relationship Id="rId1" Type="http://schemas.openxmlformats.org/officeDocument/2006/relationships/slideLayout" Target="../slideLayouts/slideLayout1.xml"/><Relationship Id="rId6" Type="http://schemas.openxmlformats.org/officeDocument/2006/relationships/hyperlink" Target="http://spaceinvideos.esa.int/Videos/2013/10/Planck_s_view_of_the_Universe" TargetMode="External"/><Relationship Id="rId5" Type="http://schemas.openxmlformats.org/officeDocument/2006/relationships/hyperlink" Target="http://www.learner.org/courses/physics/unit/unit_vid.html?unit=11" TargetMode="External"/><Relationship Id="rId4" Type="http://schemas.openxmlformats.org/officeDocument/2006/relationships/hyperlink" Target="http://background.uchicago.edu/~whu/SciAm/sym1.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astro.cornell.edu/academics/courses/astro2201/hubbles_law.ht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paceinimages.esa.int/var/esa/storage/images/esa_multimedia/images/2013/03/planck_cmb/12583930-4-eng-GB/Planck_CMB_node_full_image.jpg"/>
          <p:cNvPicPr>
            <a:picLocks noChangeAspect="1" noChangeArrowheads="1"/>
          </p:cNvPicPr>
          <p:nvPr/>
        </p:nvPicPr>
        <p:blipFill>
          <a:blip r:embed="rId2" cstate="print"/>
          <a:srcRect/>
          <a:stretch>
            <a:fillRect/>
          </a:stretch>
        </p:blipFill>
        <p:spPr bwMode="auto">
          <a:xfrm>
            <a:off x="-4419600" y="-1066800"/>
            <a:ext cx="18106623" cy="9067800"/>
          </a:xfrm>
          <a:prstGeom prst="rect">
            <a:avLst/>
          </a:prstGeom>
          <a:noFill/>
        </p:spPr>
      </p:pic>
      <p:sp>
        <p:nvSpPr>
          <p:cNvPr id="2" name="Title 1"/>
          <p:cNvSpPr>
            <a:spLocks noGrp="1"/>
          </p:cNvSpPr>
          <p:nvPr>
            <p:ph type="ctrTitle"/>
          </p:nvPr>
        </p:nvSpPr>
        <p:spPr>
          <a:xfrm>
            <a:off x="-457200" y="2057400"/>
            <a:ext cx="7772400" cy="2286000"/>
          </a:xfrm>
        </p:spPr>
        <p:txBody>
          <a:bodyPr>
            <a:normAutofit fontScale="90000"/>
          </a:bodyPr>
          <a:lstStyle/>
          <a:p>
            <a:r>
              <a:rPr lang="en-CA" sz="6000" dirty="0" smtClean="0">
                <a:solidFill>
                  <a:schemeClr val="accent6">
                    <a:lumMod val="75000"/>
                  </a:schemeClr>
                </a:solidFill>
              </a:rPr>
              <a:t>News from the Cosmic Microwave Background</a:t>
            </a:r>
            <a:r>
              <a:rPr lang="en-CA" dirty="0" smtClean="0"/>
              <a:t/>
            </a:r>
            <a:br>
              <a:rPr lang="en-CA" dirty="0" smtClean="0"/>
            </a:br>
            <a:endParaRPr lang="en-CA" dirty="0"/>
          </a:p>
        </p:txBody>
      </p:sp>
      <p:sp>
        <p:nvSpPr>
          <p:cNvPr id="4" name="Title 1"/>
          <p:cNvSpPr txBox="1">
            <a:spLocks/>
          </p:cNvSpPr>
          <p:nvPr/>
        </p:nvSpPr>
        <p:spPr>
          <a:xfrm>
            <a:off x="762000" y="4191000"/>
            <a:ext cx="7772400" cy="2286000"/>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6000" b="0" i="0" u="none" strike="noStrike" kern="1200" cap="none" spc="0" normalizeH="0" baseline="0" noProof="0" dirty="0" smtClean="0">
                <a:ln>
                  <a:noFill/>
                </a:ln>
                <a:effectLst/>
                <a:uLnTx/>
                <a:uFillTx/>
                <a:latin typeface="+mj-lt"/>
                <a:ea typeface="+mj-ea"/>
                <a:cs typeface="+mj-cs"/>
              </a:rPr>
              <a:t>News from the Cosmic Microwave Background</a:t>
            </a:r>
            <a:r>
              <a:rPr kumimoji="0" lang="en-CA" sz="4400" b="0" i="0" u="none" strike="noStrike" kern="1200" cap="none" spc="0" normalizeH="0" baseline="0" noProof="0" dirty="0" smtClean="0">
                <a:ln>
                  <a:noFill/>
                </a:ln>
                <a:effectLst/>
                <a:uLnTx/>
                <a:uFillTx/>
                <a:latin typeface="+mj-lt"/>
                <a:ea typeface="+mj-ea"/>
                <a:cs typeface="+mj-cs"/>
              </a:rPr>
              <a:t/>
            </a:r>
            <a:br>
              <a:rPr kumimoji="0" lang="en-CA" sz="4400" b="0" i="0" u="none" strike="noStrike" kern="1200" cap="none" spc="0" normalizeH="0" baseline="0" noProof="0" dirty="0" smtClean="0">
                <a:ln>
                  <a:noFill/>
                </a:ln>
                <a:effectLst/>
                <a:uLnTx/>
                <a:uFillTx/>
                <a:latin typeface="+mj-lt"/>
                <a:ea typeface="+mj-ea"/>
                <a:cs typeface="+mj-cs"/>
              </a:rPr>
            </a:br>
            <a:endParaRPr kumimoji="0" lang="en-CA" sz="4400" b="0" i="0" u="none" strike="noStrike" kern="1200" cap="none" spc="0" normalizeH="0" baseline="0" noProof="0" dirty="0">
              <a:ln>
                <a:noFill/>
              </a:ln>
              <a:effectLst/>
              <a:uLnTx/>
              <a:uFillTx/>
              <a:latin typeface="+mj-lt"/>
              <a:ea typeface="+mj-ea"/>
              <a:cs typeface="+mj-cs"/>
            </a:endParaRPr>
          </a:p>
        </p:txBody>
      </p:sp>
      <p:sp>
        <p:nvSpPr>
          <p:cNvPr id="5" name="Title 1"/>
          <p:cNvSpPr txBox="1">
            <a:spLocks/>
          </p:cNvSpPr>
          <p:nvPr/>
        </p:nvSpPr>
        <p:spPr>
          <a:xfrm>
            <a:off x="2057400" y="228600"/>
            <a:ext cx="7772400" cy="2286000"/>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6000" b="0" i="0" u="none" strike="noStrike" kern="1200" cap="none" spc="0" normalizeH="0" baseline="0" noProof="0" dirty="0" smtClean="0">
                <a:ln>
                  <a:noFill/>
                </a:ln>
                <a:solidFill>
                  <a:schemeClr val="tx2">
                    <a:lumMod val="60000"/>
                    <a:lumOff val="40000"/>
                  </a:schemeClr>
                </a:solidFill>
                <a:effectLst/>
                <a:uLnTx/>
                <a:uFillTx/>
                <a:latin typeface="+mj-lt"/>
                <a:ea typeface="+mj-ea"/>
                <a:cs typeface="+mj-cs"/>
              </a:rPr>
              <a:t>News from the Cosmic Microwave Background</a:t>
            </a:r>
            <a:r>
              <a:rPr kumimoji="0" lang="en-CA" sz="4400" b="0" i="0" u="none" strike="noStrike" kern="1200" cap="none" spc="0" normalizeH="0" baseline="0" noProof="0" dirty="0" smtClean="0">
                <a:ln>
                  <a:noFill/>
                </a:ln>
                <a:solidFill>
                  <a:schemeClr val="tx1"/>
                </a:solidFill>
                <a:effectLst/>
                <a:uLnTx/>
                <a:uFillTx/>
                <a:latin typeface="+mj-lt"/>
                <a:ea typeface="+mj-ea"/>
                <a:cs typeface="+mj-cs"/>
              </a:rPr>
              <a:t/>
            </a:r>
            <a:br>
              <a:rPr kumimoji="0" lang="en-CA" sz="4400" b="0" i="0" u="none" strike="noStrike" kern="1200" cap="none" spc="0" normalizeH="0" baseline="0" noProof="0" dirty="0" smtClean="0">
                <a:ln>
                  <a:noFill/>
                </a:ln>
                <a:solidFill>
                  <a:schemeClr val="tx1"/>
                </a:solidFill>
                <a:effectLst/>
                <a:uLnTx/>
                <a:uFillTx/>
                <a:latin typeface="+mj-lt"/>
                <a:ea typeface="+mj-ea"/>
                <a:cs typeface="+mj-cs"/>
              </a:rPr>
            </a:br>
            <a:endParaRPr kumimoji="0" lang="en-CA"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762000"/>
            <a:ext cx="7543800" cy="5334000"/>
          </a:xfrm>
        </p:spPr>
        <p:txBody>
          <a:bodyPr>
            <a:normAutofit lnSpcReduction="10000"/>
          </a:bodyPr>
          <a:lstStyle/>
          <a:p>
            <a:r>
              <a:rPr lang="en-CA" dirty="0" smtClean="0">
                <a:solidFill>
                  <a:schemeClr val="tx1"/>
                </a:solidFill>
              </a:rPr>
              <a:t>According to the Big Bang theory the universe used to be a hot soup of electrons, protons, neutrons and light.</a:t>
            </a:r>
          </a:p>
          <a:p>
            <a:pPr algn="l"/>
            <a:endParaRPr lang="en-CA" dirty="0" smtClean="0">
              <a:solidFill>
                <a:schemeClr val="tx1"/>
              </a:solidFill>
            </a:endParaRPr>
          </a:p>
          <a:p>
            <a:r>
              <a:rPr lang="en-CA" dirty="0" smtClean="0">
                <a:solidFill>
                  <a:schemeClr val="tx1"/>
                </a:solidFill>
              </a:rPr>
              <a:t>Once the universe had ‘cooled’ to 3000 K,  electrons would be able to join with protons to form hydrogen. This would make the universe transparent to light. </a:t>
            </a:r>
          </a:p>
          <a:p>
            <a:endParaRPr lang="en-CA" dirty="0" smtClean="0">
              <a:solidFill>
                <a:schemeClr val="tx1"/>
              </a:solidFill>
            </a:endParaRPr>
          </a:p>
          <a:p>
            <a:r>
              <a:rPr lang="en-CA" dirty="0" smtClean="0">
                <a:solidFill>
                  <a:schemeClr val="tx1"/>
                </a:solidFill>
              </a:rPr>
              <a:t>How can you model this in a ‘dance’?</a:t>
            </a:r>
          </a:p>
          <a:p>
            <a:pPr algn="l"/>
            <a:endParaRPr lang="en-CA" dirty="0" smtClean="0">
              <a:solidFill>
                <a:schemeClr val="tx1"/>
              </a:solidFill>
            </a:endParaRPr>
          </a:p>
          <a:p>
            <a:endParaRPr lang="en-CA"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457200"/>
            <a:ext cx="8305800" cy="2895600"/>
          </a:xfrm>
        </p:spPr>
        <p:txBody>
          <a:bodyPr>
            <a:normAutofit/>
          </a:bodyPr>
          <a:lstStyle/>
          <a:p>
            <a:r>
              <a:rPr lang="en-CA" dirty="0" smtClean="0">
                <a:solidFill>
                  <a:schemeClr val="tx1"/>
                </a:solidFill>
              </a:rPr>
              <a:t>The light that was around when the electrons and protons combined has been travelling for a long time and during this trip it will have become</a:t>
            </a:r>
            <a:br>
              <a:rPr lang="en-CA" dirty="0" smtClean="0">
                <a:solidFill>
                  <a:schemeClr val="tx1"/>
                </a:solidFill>
              </a:rPr>
            </a:br>
            <a:r>
              <a:rPr lang="en-CA" dirty="0" smtClean="0">
                <a:solidFill>
                  <a:schemeClr val="tx1"/>
                </a:solidFill>
              </a:rPr>
              <a:t>A) redder	B) bluer  C) stretched	D) squished</a:t>
            </a:r>
          </a:p>
        </p:txBody>
      </p:sp>
      <p:pic>
        <p:nvPicPr>
          <p:cNvPr id="46084" name="Picture 4" descr="http://imagine.gsfc.nasa.gov/Images/science/EM_spectrum_compare_level1_lg.jpg"/>
          <p:cNvPicPr>
            <a:picLocks noChangeAspect="1" noChangeArrowheads="1"/>
          </p:cNvPicPr>
          <p:nvPr/>
        </p:nvPicPr>
        <p:blipFill>
          <a:blip r:embed="rId3" cstate="print"/>
          <a:srcRect/>
          <a:stretch>
            <a:fillRect/>
          </a:stretch>
        </p:blipFill>
        <p:spPr bwMode="auto">
          <a:xfrm>
            <a:off x="990600" y="5029200"/>
            <a:ext cx="7143750" cy="1533525"/>
          </a:xfrm>
          <a:prstGeom prst="rect">
            <a:avLst/>
          </a:prstGeom>
          <a:noFill/>
        </p:spPr>
      </p:pic>
      <p:pic>
        <p:nvPicPr>
          <p:cNvPr id="19463" name="Picture 7" descr="https://mnlsupply.ca/industrial/media/catalog/product/cache/1/thumbnail/500x/9df78eab33525d08d6e5fb8d27136e95/f/a/fatnb04.png"/>
          <p:cNvPicPr>
            <a:picLocks noChangeAspect="1" noChangeArrowheads="1"/>
          </p:cNvPicPr>
          <p:nvPr/>
        </p:nvPicPr>
        <p:blipFill>
          <a:blip r:embed="rId4" cstate="print"/>
          <a:srcRect/>
          <a:stretch>
            <a:fillRect/>
          </a:stretch>
        </p:blipFill>
        <p:spPr bwMode="auto">
          <a:xfrm>
            <a:off x="304800" y="2438400"/>
            <a:ext cx="2590800" cy="2590800"/>
          </a:xfrm>
          <a:prstGeom prst="rect">
            <a:avLst/>
          </a:prstGeom>
          <a:noFill/>
        </p:spPr>
      </p:pic>
      <p:pic>
        <p:nvPicPr>
          <p:cNvPr id="19461" name="Picture 5" descr="http://images.cdn.bigcartel.com/bigcartel/product_images/80372442/max_h-300+max_w-300/marusaballoon-henshinballoon-1_copy.jpg"/>
          <p:cNvPicPr>
            <a:picLocks noChangeAspect="1" noChangeArrowheads="1"/>
          </p:cNvPicPr>
          <p:nvPr/>
        </p:nvPicPr>
        <p:blipFill>
          <a:blip r:embed="rId5" cstate="print"/>
          <a:srcRect/>
          <a:stretch>
            <a:fillRect/>
          </a:stretch>
        </p:blipFill>
        <p:spPr bwMode="auto">
          <a:xfrm>
            <a:off x="2971800" y="2514600"/>
            <a:ext cx="2438400" cy="2438400"/>
          </a:xfrm>
          <a:prstGeom prst="rect">
            <a:avLst/>
          </a:prstGeom>
          <a:noFill/>
        </p:spPr>
      </p:pic>
      <p:pic>
        <p:nvPicPr>
          <p:cNvPr id="46082" name="Picture 2" descr="http://www.toyingwithplay.com/wp-content/uploads/2013/02/slinky.png"/>
          <p:cNvPicPr>
            <a:picLocks noChangeAspect="1" noChangeArrowheads="1"/>
          </p:cNvPicPr>
          <p:nvPr/>
        </p:nvPicPr>
        <p:blipFill>
          <a:blip r:embed="rId6" cstate="print"/>
          <a:srcRect/>
          <a:stretch>
            <a:fillRect/>
          </a:stretch>
        </p:blipFill>
        <p:spPr bwMode="auto">
          <a:xfrm>
            <a:off x="6019800" y="2590800"/>
            <a:ext cx="2594264" cy="2133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6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6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60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0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685800"/>
            <a:ext cx="7772400" cy="5791200"/>
          </a:xfrm>
        </p:spPr>
        <p:txBody>
          <a:bodyPr>
            <a:normAutofit/>
          </a:bodyPr>
          <a:lstStyle/>
          <a:p>
            <a:pPr algn="l"/>
            <a:r>
              <a:rPr lang="en-CA" dirty="0" smtClean="0">
                <a:solidFill>
                  <a:schemeClr val="tx1"/>
                </a:solidFill>
              </a:rPr>
              <a:t>The original wavelength of the light was 1 </a:t>
            </a:r>
            <a:r>
              <a:rPr lang="en-CA" dirty="0" smtClean="0">
                <a:solidFill>
                  <a:schemeClr val="tx1"/>
                </a:solidFill>
                <a:latin typeface="Symbol" pitchFamily="18" charset="2"/>
              </a:rPr>
              <a:t>m</a:t>
            </a:r>
            <a:r>
              <a:rPr lang="en-CA" dirty="0" smtClean="0">
                <a:solidFill>
                  <a:schemeClr val="tx1"/>
                </a:solidFill>
              </a:rPr>
              <a:t>m or one millionth of a metre.  The universe is now 1,000 times bigger in all directions. The light should now be</a:t>
            </a:r>
          </a:p>
          <a:p>
            <a:pPr marL="2343150" lvl="4" indent="-514350" algn="l">
              <a:buFont typeface="Arial" pitchFamily="34" charset="0"/>
              <a:buAutoNum type="alphaUcParenR"/>
            </a:pPr>
            <a:r>
              <a:rPr lang="en-CA" sz="3200" dirty="0" smtClean="0">
                <a:solidFill>
                  <a:schemeClr val="tx1"/>
                </a:solidFill>
              </a:rPr>
              <a:t>visible light:    1 </a:t>
            </a:r>
            <a:r>
              <a:rPr lang="en-CA" sz="3200" dirty="0" smtClean="0">
                <a:solidFill>
                  <a:schemeClr val="tx1"/>
                </a:solidFill>
                <a:latin typeface="Symbol" pitchFamily="18" charset="2"/>
              </a:rPr>
              <a:t>m</a:t>
            </a:r>
            <a:r>
              <a:rPr lang="en-CA" sz="3200" dirty="0" smtClean="0">
                <a:solidFill>
                  <a:schemeClr val="tx1"/>
                </a:solidFill>
              </a:rPr>
              <a:t>m</a:t>
            </a:r>
          </a:p>
          <a:p>
            <a:pPr marL="2343150" lvl="4" indent="-514350" algn="l">
              <a:buAutoNum type="alphaUcParenR"/>
            </a:pPr>
            <a:r>
              <a:rPr lang="en-CA" sz="3200" dirty="0" smtClean="0">
                <a:solidFill>
                  <a:schemeClr val="tx1"/>
                </a:solidFill>
              </a:rPr>
              <a:t>microwaves:   1 mm</a:t>
            </a:r>
          </a:p>
          <a:p>
            <a:pPr marL="2343150" lvl="4" indent="-514350" algn="l">
              <a:buAutoNum type="alphaUcParenR"/>
            </a:pPr>
            <a:r>
              <a:rPr lang="en-CA" sz="3200" dirty="0" smtClean="0">
                <a:solidFill>
                  <a:schemeClr val="tx1"/>
                </a:solidFill>
              </a:rPr>
              <a:t>microwaves:   1 cm</a:t>
            </a:r>
          </a:p>
          <a:p>
            <a:pPr marL="2343150" lvl="4" indent="-514350" algn="l">
              <a:buAutoNum type="alphaUcParenR"/>
            </a:pPr>
            <a:r>
              <a:rPr lang="en-CA" sz="3200" dirty="0" smtClean="0">
                <a:solidFill>
                  <a:schemeClr val="tx1"/>
                </a:solidFill>
              </a:rPr>
              <a:t>radio waves:   1 m</a:t>
            </a:r>
          </a:p>
          <a:p>
            <a:pPr marL="514350" indent="-514350" algn="l"/>
            <a:endParaRPr lang="en-CA" dirty="0" smtClean="0">
              <a:solidFill>
                <a:schemeClr val="tx1"/>
              </a:solidFill>
            </a:endParaRPr>
          </a:p>
          <a:p>
            <a:pPr marL="514350" indent="-514350" algn="l"/>
            <a:r>
              <a:rPr lang="en-CA" dirty="0" smtClean="0">
                <a:solidFill>
                  <a:schemeClr val="tx1"/>
                </a:solidFill>
              </a:rPr>
              <a:t>Draw waves with this wavelength – actual size</a:t>
            </a:r>
          </a:p>
          <a:p>
            <a:pPr marL="514350" indent="-514350" algn="l">
              <a:buAutoNum type="alphaUcParenR"/>
            </a:pPr>
            <a:endParaRPr lang="en-CA" dirty="0" smtClean="0">
              <a:solidFill>
                <a:schemeClr val="tx1"/>
              </a:solidFill>
            </a:endParaRPr>
          </a:p>
          <a:p>
            <a:pPr algn="l"/>
            <a:endParaRPr lang="en-CA" dirty="0" smtClean="0">
              <a:solidFill>
                <a:schemeClr val="tx1"/>
              </a:solidFill>
            </a:endParaRPr>
          </a:p>
          <a:p>
            <a:pPr algn="l"/>
            <a:endParaRPr lang="en-CA"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685800"/>
            <a:ext cx="8229600" cy="5638800"/>
          </a:xfrm>
        </p:spPr>
        <p:txBody>
          <a:bodyPr>
            <a:normAutofit fontScale="92500"/>
          </a:bodyPr>
          <a:lstStyle/>
          <a:p>
            <a:r>
              <a:rPr lang="en-CA" dirty="0" smtClean="0">
                <a:solidFill>
                  <a:schemeClr val="tx1"/>
                </a:solidFill>
              </a:rPr>
              <a:t>Microwaves invisible but they can be detected. </a:t>
            </a:r>
          </a:p>
          <a:p>
            <a:endParaRPr lang="en-CA" dirty="0" smtClean="0">
              <a:solidFill>
                <a:schemeClr val="tx1"/>
              </a:solidFill>
            </a:endParaRPr>
          </a:p>
          <a:p>
            <a:endParaRPr lang="en-CA" dirty="0" smtClean="0">
              <a:solidFill>
                <a:schemeClr val="tx1"/>
              </a:solidFill>
            </a:endParaRPr>
          </a:p>
          <a:p>
            <a:endParaRPr lang="en-CA" dirty="0" smtClean="0">
              <a:solidFill>
                <a:schemeClr val="tx1"/>
              </a:solidFill>
            </a:endParaRPr>
          </a:p>
          <a:p>
            <a:endParaRPr lang="en-CA" dirty="0" smtClean="0">
              <a:solidFill>
                <a:schemeClr val="tx1"/>
              </a:solidFill>
            </a:endParaRPr>
          </a:p>
          <a:p>
            <a:endParaRPr lang="en-CA" dirty="0" smtClean="0">
              <a:solidFill>
                <a:schemeClr val="tx1"/>
              </a:solidFill>
            </a:endParaRPr>
          </a:p>
          <a:p>
            <a:r>
              <a:rPr lang="en-CA" dirty="0" smtClean="0">
                <a:solidFill>
                  <a:schemeClr val="tx1"/>
                </a:solidFill>
              </a:rPr>
              <a:t>The waves cause hot spots. How far apart are they? </a:t>
            </a:r>
          </a:p>
          <a:p>
            <a:endParaRPr lang="en-CA" dirty="0" smtClean="0">
              <a:solidFill>
                <a:schemeClr val="tx1"/>
              </a:solidFill>
            </a:endParaRPr>
          </a:p>
          <a:p>
            <a:r>
              <a:rPr lang="en-CA" dirty="0" smtClean="0">
                <a:solidFill>
                  <a:schemeClr val="tx1"/>
                </a:solidFill>
              </a:rPr>
              <a:t>What is the wavelength of the radiation?(The waves travel at 3 x 10</a:t>
            </a:r>
            <a:r>
              <a:rPr lang="en-CA" baseline="30000" dirty="0" smtClean="0">
                <a:solidFill>
                  <a:schemeClr val="tx1"/>
                </a:solidFill>
              </a:rPr>
              <a:t>8</a:t>
            </a:r>
            <a:r>
              <a:rPr lang="en-CA" dirty="0" smtClean="0">
                <a:solidFill>
                  <a:schemeClr val="tx1"/>
                </a:solidFill>
              </a:rPr>
              <a:t> m/s. The frequency is 3450 </a:t>
            </a:r>
            <a:r>
              <a:rPr lang="en-CA" dirty="0" err="1" smtClean="0">
                <a:solidFill>
                  <a:schemeClr val="tx1"/>
                </a:solidFill>
              </a:rPr>
              <a:t>MHz.</a:t>
            </a:r>
            <a:r>
              <a:rPr lang="en-CA" dirty="0" smtClean="0">
                <a:solidFill>
                  <a:schemeClr val="tx1"/>
                </a:solidFill>
              </a:rPr>
              <a:t>)</a:t>
            </a:r>
          </a:p>
          <a:p>
            <a:pPr>
              <a:buFont typeface="Arial" pitchFamily="34" charset="0"/>
              <a:buChar char="•"/>
            </a:pPr>
            <a:endParaRPr lang="en-CA" dirty="0" smtClean="0">
              <a:solidFill>
                <a:schemeClr val="tx1"/>
              </a:solidFill>
            </a:endParaRPr>
          </a:p>
        </p:txBody>
      </p:sp>
      <p:pic>
        <p:nvPicPr>
          <p:cNvPr id="18440" name="Picture 8" descr="http://www.technoinsta.com/wp-content/uploads/2013/07/microwave.png"/>
          <p:cNvPicPr>
            <a:picLocks noChangeAspect="1" noChangeArrowheads="1"/>
          </p:cNvPicPr>
          <p:nvPr/>
        </p:nvPicPr>
        <p:blipFill>
          <a:blip r:embed="rId2" cstate="print"/>
          <a:srcRect/>
          <a:stretch>
            <a:fillRect/>
          </a:stretch>
        </p:blipFill>
        <p:spPr bwMode="auto">
          <a:xfrm>
            <a:off x="2362201" y="1247200"/>
            <a:ext cx="3962400" cy="2607802"/>
          </a:xfrm>
          <a:prstGeom prst="rect">
            <a:avLst/>
          </a:prstGeom>
          <a:noFill/>
        </p:spPr>
      </p:pic>
      <p:pic>
        <p:nvPicPr>
          <p:cNvPr id="31746" name="Picture 2" descr="http://blog.flametreepublishing.com/Portals/293166/images/chocolate-chips.jpg"/>
          <p:cNvPicPr>
            <a:picLocks noChangeAspect="1" noChangeArrowheads="1"/>
          </p:cNvPicPr>
          <p:nvPr/>
        </p:nvPicPr>
        <p:blipFill>
          <a:blip r:embed="rId3" cstate="print"/>
          <a:srcRect/>
          <a:stretch>
            <a:fillRect/>
          </a:stretch>
        </p:blipFill>
        <p:spPr bwMode="auto">
          <a:xfrm>
            <a:off x="6553200" y="2438400"/>
            <a:ext cx="1896533" cy="1066800"/>
          </a:xfrm>
          <a:prstGeom prst="rect">
            <a:avLst/>
          </a:prstGeom>
          <a:noFill/>
        </p:spPr>
      </p:pic>
      <p:pic>
        <p:nvPicPr>
          <p:cNvPr id="44034" name="Picture 2" descr="http://www.ohnuts.com/showImage.cfm/extra-large/White-Marshmallow-2.jpg"/>
          <p:cNvPicPr>
            <a:picLocks noChangeAspect="1" noChangeArrowheads="1"/>
          </p:cNvPicPr>
          <p:nvPr/>
        </p:nvPicPr>
        <p:blipFill>
          <a:blip r:embed="rId4" cstate="print"/>
          <a:srcRect/>
          <a:stretch>
            <a:fillRect/>
          </a:stretch>
        </p:blipFill>
        <p:spPr bwMode="auto">
          <a:xfrm>
            <a:off x="609600" y="2057400"/>
            <a:ext cx="1601361" cy="1295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685800"/>
            <a:ext cx="8229600" cy="5867400"/>
          </a:xfrm>
        </p:spPr>
        <p:txBody>
          <a:bodyPr>
            <a:normAutofit/>
          </a:bodyPr>
          <a:lstStyle/>
          <a:p>
            <a:endParaRPr lang="en-CA" dirty="0" smtClean="0">
              <a:solidFill>
                <a:schemeClr val="tx1"/>
              </a:solidFill>
            </a:endParaRPr>
          </a:p>
          <a:p>
            <a:endParaRPr lang="en-CA" dirty="0" smtClean="0">
              <a:solidFill>
                <a:schemeClr val="tx1"/>
              </a:solidFill>
            </a:endParaRPr>
          </a:p>
          <a:p>
            <a:endParaRPr lang="en-CA" dirty="0" smtClean="0">
              <a:solidFill>
                <a:schemeClr val="tx1"/>
              </a:solidFill>
            </a:endParaRPr>
          </a:p>
          <a:p>
            <a:endParaRPr lang="en-CA" dirty="0" smtClean="0">
              <a:solidFill>
                <a:schemeClr val="tx1"/>
              </a:solidFill>
            </a:endParaRPr>
          </a:p>
          <a:p>
            <a:endParaRPr lang="en-CA" dirty="0" smtClean="0">
              <a:solidFill>
                <a:schemeClr val="tx1"/>
              </a:solidFill>
            </a:endParaRPr>
          </a:p>
          <a:p>
            <a:endParaRPr lang="en-CA" dirty="0" smtClean="0">
              <a:solidFill>
                <a:schemeClr val="tx1"/>
              </a:solidFill>
            </a:endParaRPr>
          </a:p>
          <a:p>
            <a:r>
              <a:rPr lang="en-CA" dirty="0" smtClean="0">
                <a:solidFill>
                  <a:schemeClr val="tx1"/>
                </a:solidFill>
              </a:rPr>
              <a:t>About 1% of the static picked up by radios and analogue televisions is from the early universe. </a:t>
            </a:r>
          </a:p>
          <a:p>
            <a:pPr algn="l"/>
            <a:endParaRPr lang="en-CA" dirty="0" smtClean="0">
              <a:solidFill>
                <a:schemeClr val="tx1"/>
              </a:solidFill>
            </a:endParaRPr>
          </a:p>
          <a:p>
            <a:pPr>
              <a:buFont typeface="Arial" pitchFamily="34" charset="0"/>
              <a:buChar char="•"/>
            </a:pPr>
            <a:endParaRPr lang="en-CA" dirty="0" smtClean="0">
              <a:solidFill>
                <a:schemeClr val="tx1"/>
              </a:solidFill>
            </a:endParaRPr>
          </a:p>
        </p:txBody>
      </p:sp>
      <p:pic>
        <p:nvPicPr>
          <p:cNvPr id="41986" name="Picture 2" descr="http://theworldprovider.net/site/wp-content/uploads/2013/04/1294063011-radio.jpeg"/>
          <p:cNvPicPr>
            <a:picLocks noChangeAspect="1" noChangeArrowheads="1"/>
          </p:cNvPicPr>
          <p:nvPr/>
        </p:nvPicPr>
        <p:blipFill>
          <a:blip r:embed="rId2" cstate="print"/>
          <a:srcRect/>
          <a:stretch>
            <a:fillRect/>
          </a:stretch>
        </p:blipFill>
        <p:spPr bwMode="auto">
          <a:xfrm>
            <a:off x="4572000" y="685800"/>
            <a:ext cx="3886200" cy="3010929"/>
          </a:xfrm>
          <a:prstGeom prst="rect">
            <a:avLst/>
          </a:prstGeom>
          <a:noFill/>
        </p:spPr>
      </p:pic>
      <p:pic>
        <p:nvPicPr>
          <p:cNvPr id="18438" name="Picture 6" descr="http://static.squarespace.com/static/522396fce4b062b4a5ceebca/t/5224bcb0e4b0419ba4d5e7eb/1378139312638/stephensloot-television.jpg"/>
          <p:cNvPicPr>
            <a:picLocks noChangeAspect="1" noChangeArrowheads="1"/>
          </p:cNvPicPr>
          <p:nvPr/>
        </p:nvPicPr>
        <p:blipFill>
          <a:blip r:embed="rId3" cstate="print"/>
          <a:srcRect/>
          <a:stretch>
            <a:fillRect/>
          </a:stretch>
        </p:blipFill>
        <p:spPr bwMode="auto">
          <a:xfrm>
            <a:off x="0" y="533400"/>
            <a:ext cx="4878013" cy="35052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533400"/>
            <a:ext cx="8077200" cy="2819400"/>
          </a:xfrm>
        </p:spPr>
        <p:txBody>
          <a:bodyPr>
            <a:normAutofit fontScale="92500"/>
          </a:bodyPr>
          <a:lstStyle/>
          <a:p>
            <a:pPr algn="l"/>
            <a:r>
              <a:rPr lang="en-CA" dirty="0" smtClean="0">
                <a:solidFill>
                  <a:schemeClr val="tx1"/>
                </a:solidFill>
              </a:rPr>
              <a:t>Physicists predicted that 1-mm microwaves should hitting the Earth from all directions. These microwaves were detected by accident.</a:t>
            </a:r>
          </a:p>
          <a:p>
            <a:pPr algn="l"/>
            <a:r>
              <a:rPr lang="en-CA" dirty="0" smtClean="0">
                <a:solidFill>
                  <a:schemeClr val="tx1"/>
                </a:solidFill>
              </a:rPr>
              <a:t>Who should get the Nobel Prize for the discovery - the theorists or the experimentalists? Why?</a:t>
            </a:r>
          </a:p>
        </p:txBody>
      </p:sp>
      <p:pic>
        <p:nvPicPr>
          <p:cNvPr id="15" name="Picture 14" descr="File:Horn Antenna-in Holmdel, New Jersey.jpeg">
            <a:hlinkClick r:id="rId2"/>
          </p:cNvPr>
          <p:cNvPicPr/>
          <p:nvPr/>
        </p:nvPicPr>
        <p:blipFill>
          <a:blip r:embed="rId3" cstate="print"/>
          <a:srcRect/>
          <a:stretch>
            <a:fillRect/>
          </a:stretch>
        </p:blipFill>
        <p:spPr bwMode="auto">
          <a:xfrm>
            <a:off x="1524000" y="2971800"/>
            <a:ext cx="6095999"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1371600"/>
            <a:ext cx="8610600" cy="4800600"/>
          </a:xfrm>
        </p:spPr>
        <p:txBody>
          <a:bodyPr>
            <a:normAutofit/>
          </a:bodyPr>
          <a:lstStyle/>
          <a:p>
            <a:r>
              <a:rPr lang="en-CA" dirty="0" smtClean="0">
                <a:solidFill>
                  <a:schemeClr val="tx1"/>
                </a:solidFill>
              </a:rPr>
              <a:t>This Big Bang predicted that the early universe should be very smooth. The CMB is a picture of the early universe and it is incredibly smooth</a:t>
            </a:r>
          </a:p>
          <a:p>
            <a:endParaRPr lang="en-CA" dirty="0" smtClean="0">
              <a:solidFill>
                <a:schemeClr val="tx1"/>
              </a:solidFill>
            </a:endParaRPr>
          </a:p>
          <a:p>
            <a:r>
              <a:rPr lang="en-CA" dirty="0" smtClean="0">
                <a:solidFill>
                  <a:schemeClr val="tx1"/>
                </a:solidFill>
              </a:rPr>
              <a:t>However, there has to be </a:t>
            </a:r>
            <a:r>
              <a:rPr lang="en-CA" u="sng" dirty="0" smtClean="0">
                <a:solidFill>
                  <a:schemeClr val="tx1"/>
                </a:solidFill>
              </a:rPr>
              <a:t>some</a:t>
            </a:r>
            <a:r>
              <a:rPr lang="en-CA" dirty="0" smtClean="0">
                <a:solidFill>
                  <a:schemeClr val="tx1"/>
                </a:solidFill>
              </a:rPr>
              <a:t> unevenness to produce the galaxies and clusters that exist.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533400"/>
            <a:ext cx="8229600" cy="1143000"/>
          </a:xfrm>
        </p:spPr>
        <p:txBody>
          <a:bodyPr>
            <a:normAutofit/>
          </a:bodyPr>
          <a:lstStyle/>
          <a:p>
            <a:r>
              <a:rPr lang="en-CA" dirty="0" smtClean="0">
                <a:solidFill>
                  <a:schemeClr val="tx1"/>
                </a:solidFill>
              </a:rPr>
              <a:t>Satellite observations have increased the resolution and contrast of the CMB.</a:t>
            </a:r>
          </a:p>
          <a:p>
            <a:endParaRPr lang="en-CA" dirty="0"/>
          </a:p>
        </p:txBody>
      </p:sp>
      <p:pic>
        <p:nvPicPr>
          <p:cNvPr id="15" name="Picture 14" descr="File:PIA16874-CobeWmapPlanckComparison-20130321.jpg">
            <a:hlinkClick r:id="rId2"/>
          </p:cNvPr>
          <p:cNvPicPr/>
          <p:nvPr/>
        </p:nvPicPr>
        <p:blipFill>
          <a:blip r:embed="rId3" cstate="print"/>
          <a:srcRect/>
          <a:stretch>
            <a:fillRect/>
          </a:stretch>
        </p:blipFill>
        <p:spPr bwMode="auto">
          <a:xfrm>
            <a:off x="533400" y="1600200"/>
            <a:ext cx="8100547" cy="4495800"/>
          </a:xfrm>
          <a:prstGeom prst="rect">
            <a:avLst/>
          </a:prstGeom>
          <a:noFill/>
          <a:ln w="9525">
            <a:noFill/>
            <a:miter lim="800000"/>
            <a:headEnd/>
            <a:tailEnd/>
          </a:ln>
        </p:spPr>
      </p:pic>
      <p:sp>
        <p:nvSpPr>
          <p:cNvPr id="16" name="Rectangle 15"/>
          <p:cNvSpPr/>
          <p:nvPr/>
        </p:nvSpPr>
        <p:spPr>
          <a:xfrm>
            <a:off x="2209800" y="6488668"/>
            <a:ext cx="6934200" cy="369332"/>
          </a:xfrm>
          <a:prstGeom prst="rect">
            <a:avLst/>
          </a:prstGeom>
        </p:spPr>
        <p:txBody>
          <a:bodyPr wrap="square">
            <a:spAutoFit/>
          </a:bodyPr>
          <a:lstStyle/>
          <a:p>
            <a:r>
              <a:rPr lang="en-CA" u="sng" dirty="0" smtClean="0">
                <a:hlinkClick r:id="rId4"/>
              </a:rPr>
              <a:t>http://scienceblogs.com/startswithabang/files/2012/07/shape.jpeg</a:t>
            </a:r>
            <a:r>
              <a:rPr lang="en-CA" dirty="0" smtClean="0"/>
              <a:t> </a:t>
            </a:r>
            <a:endParaRPr lang="en-CA" dirty="0"/>
          </a:p>
        </p:txBody>
      </p:sp>
      <p:sp>
        <p:nvSpPr>
          <p:cNvPr id="5" name="Subtitle 2"/>
          <p:cNvSpPr txBox="1">
            <a:spLocks/>
          </p:cNvSpPr>
          <p:nvPr/>
        </p:nvSpPr>
        <p:spPr>
          <a:xfrm>
            <a:off x="609600" y="5943600"/>
            <a:ext cx="8229600" cy="381000"/>
          </a:xfrm>
          <a:prstGeom prst="rect">
            <a:avLst/>
          </a:prstGeom>
        </p:spPr>
        <p:txBody>
          <a:bodyPr vert="horz" lIns="91440" tIns="45720" rIns="91440" bIns="45720" rtlCol="0">
            <a:normAutofit fontScale="70000" lnSpcReduction="20000"/>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CA" sz="3200" b="0" i="0" u="none" strike="noStrike" kern="1200" cap="none" spc="0" normalizeH="0" baseline="0" noProof="0" dirty="0" smtClean="0">
                <a:ln>
                  <a:noFill/>
                </a:ln>
                <a:effectLst/>
                <a:uLnTx/>
                <a:uFillTx/>
                <a:latin typeface="+mn-lt"/>
                <a:ea typeface="+mn-ea"/>
                <a:cs typeface="+mn-cs"/>
              </a:rPr>
              <a:t>	    1992  	 	2003  		</a:t>
            </a:r>
            <a:r>
              <a:rPr kumimoji="0" lang="en-CA" sz="3200" b="0" i="0" u="none" strike="noStrike" kern="1200" cap="none" spc="0" normalizeH="0" noProof="0" dirty="0" smtClean="0">
                <a:ln>
                  <a:noFill/>
                </a:ln>
                <a:effectLst/>
                <a:uLnTx/>
                <a:uFillTx/>
                <a:latin typeface="+mn-lt"/>
                <a:ea typeface="+mn-ea"/>
                <a:cs typeface="+mn-cs"/>
              </a:rPr>
              <a:t>          </a:t>
            </a:r>
            <a:r>
              <a:rPr kumimoji="0" lang="en-CA" sz="3200" b="0" i="0" u="none" strike="noStrike" kern="1200" cap="none" spc="0" normalizeH="0" baseline="0" noProof="0" dirty="0" smtClean="0">
                <a:ln>
                  <a:noFill/>
                </a:ln>
                <a:effectLst/>
                <a:uLnTx/>
                <a:uFillTx/>
                <a:latin typeface="+mn-lt"/>
                <a:ea typeface="+mn-ea"/>
                <a:cs typeface="+mn-cs"/>
              </a:rPr>
              <a:t>2013  </a:t>
            </a:r>
            <a:endParaRPr kumimoji="0" lang="en-CA" sz="3200" b="0" i="0" u="none" strike="noStrike" kern="1200" cap="none" spc="0" normalizeH="0" baseline="0" noProof="0" dirty="0">
              <a:ln>
                <a:noFill/>
              </a:ln>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533400"/>
            <a:ext cx="8077200" cy="6324600"/>
          </a:xfrm>
        </p:spPr>
        <p:txBody>
          <a:bodyPr>
            <a:normAutofit fontScale="85000" lnSpcReduction="10000"/>
          </a:bodyPr>
          <a:lstStyle/>
          <a:p>
            <a:pPr algn="l"/>
            <a:r>
              <a:rPr lang="en-CA" dirty="0" smtClean="0">
                <a:solidFill>
                  <a:schemeClr val="tx1"/>
                </a:solidFill>
              </a:rPr>
              <a:t>The temperature of the CMB is 2.7254</a:t>
            </a:r>
            <a:r>
              <a:rPr lang="en-CA" dirty="0" smtClean="0">
                <a:solidFill>
                  <a:srgbClr val="FF0000"/>
                </a:solidFill>
              </a:rPr>
              <a:t>8</a:t>
            </a:r>
            <a:r>
              <a:rPr lang="en-CA" dirty="0" smtClean="0">
                <a:solidFill>
                  <a:schemeClr val="tx1"/>
                </a:solidFill>
              </a:rPr>
              <a:t> +/- 0.0000</a:t>
            </a:r>
            <a:r>
              <a:rPr lang="en-CA" dirty="0" smtClean="0">
                <a:solidFill>
                  <a:srgbClr val="FF0000"/>
                </a:solidFill>
              </a:rPr>
              <a:t>2</a:t>
            </a:r>
            <a:r>
              <a:rPr lang="en-CA" dirty="0" smtClean="0">
                <a:solidFill>
                  <a:schemeClr val="tx1"/>
                </a:solidFill>
              </a:rPr>
              <a:t>K. </a:t>
            </a:r>
          </a:p>
          <a:p>
            <a:pPr algn="l"/>
            <a:r>
              <a:rPr lang="en-CA" dirty="0" smtClean="0">
                <a:solidFill>
                  <a:schemeClr val="tx1"/>
                </a:solidFill>
              </a:rPr>
              <a:t>			    </a:t>
            </a:r>
          </a:p>
          <a:p>
            <a:pPr algn="l"/>
            <a:r>
              <a:rPr lang="en-CA" dirty="0" smtClean="0">
                <a:solidFill>
                  <a:schemeClr val="tx1"/>
                </a:solidFill>
              </a:rPr>
              <a:t>			    How does this compare to the 				    roughness of the Earth which 				    has mountains and valleys that 			    vary its radius by +/- 0.1% ?</a:t>
            </a:r>
          </a:p>
          <a:p>
            <a:pPr algn="l"/>
            <a:endParaRPr lang="en-CA" dirty="0" smtClean="0">
              <a:solidFill>
                <a:schemeClr val="tx1"/>
              </a:solidFill>
            </a:endParaRPr>
          </a:p>
          <a:p>
            <a:pPr algn="l"/>
            <a:r>
              <a:rPr lang="en-CA" dirty="0" smtClean="0">
                <a:solidFill>
                  <a:schemeClr val="tx1"/>
                </a:solidFill>
              </a:rPr>
              <a:t>The CMB temperature variation is ________ times smaller than Earth`s roughness.</a:t>
            </a:r>
          </a:p>
          <a:p>
            <a:pPr marL="514350" indent="-514350" algn="l">
              <a:buAutoNum type="alphaUcParenR"/>
            </a:pPr>
            <a:r>
              <a:rPr lang="en-CA" dirty="0" smtClean="0">
                <a:solidFill>
                  <a:schemeClr val="tx1"/>
                </a:solidFill>
              </a:rPr>
              <a:t>10		B) 100		C) 1,000	D) 10,000</a:t>
            </a:r>
          </a:p>
          <a:p>
            <a:pPr marL="514350" indent="-514350" algn="l"/>
            <a:endParaRPr lang="en-CA" dirty="0" smtClean="0">
              <a:solidFill>
                <a:schemeClr val="tx1"/>
              </a:solidFill>
            </a:endParaRPr>
          </a:p>
          <a:p>
            <a:pPr marL="514350" indent="-514350" algn="l"/>
            <a:r>
              <a:rPr lang="en-CA" dirty="0" smtClean="0">
                <a:solidFill>
                  <a:schemeClr val="tx1"/>
                </a:solidFill>
              </a:rPr>
              <a:t>	The CMB temperature is +/- 0.001% or 100 times smaller. To make this tiny variation visible, only the </a:t>
            </a:r>
            <a:r>
              <a:rPr lang="en-CA" u="sng" dirty="0" smtClean="0">
                <a:solidFill>
                  <a:schemeClr val="tx1"/>
                </a:solidFill>
              </a:rPr>
              <a:t>differences</a:t>
            </a:r>
            <a:r>
              <a:rPr lang="en-CA" dirty="0" smtClean="0">
                <a:solidFill>
                  <a:schemeClr val="tx1"/>
                </a:solidFill>
              </a:rPr>
              <a:t> from the average are shown.</a:t>
            </a:r>
            <a:endParaRPr lang="en-CA" dirty="0"/>
          </a:p>
        </p:txBody>
      </p:sp>
      <p:pic>
        <p:nvPicPr>
          <p:cNvPr id="4" name="irc_ilrp_i" descr="https://encrypted-tbn0.gstatic.com/images?q=tbn:ANd9GcQIfUmGOk6Nrrh_1Mq3vDNP1HRFtR77DHP45D7KDKkpLzon6PX2JQ"/>
          <p:cNvPicPr/>
          <p:nvPr/>
        </p:nvPicPr>
        <p:blipFill>
          <a:blip r:embed="rId2" cstate="print"/>
          <a:srcRect/>
          <a:stretch>
            <a:fillRect/>
          </a:stretch>
        </p:blipFill>
        <p:spPr bwMode="auto">
          <a:xfrm>
            <a:off x="990600" y="1295400"/>
            <a:ext cx="2466975" cy="1847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876800" y="762000"/>
            <a:ext cx="3810000" cy="5715000"/>
          </a:xfrm>
        </p:spPr>
        <p:txBody>
          <a:bodyPr>
            <a:normAutofit fontScale="85000" lnSpcReduction="20000"/>
          </a:bodyPr>
          <a:lstStyle/>
          <a:p>
            <a:pPr algn="l"/>
            <a:r>
              <a:rPr lang="en-CA" dirty="0" smtClean="0">
                <a:solidFill>
                  <a:schemeClr val="tx1"/>
                </a:solidFill>
              </a:rPr>
              <a:t>The top image shows the difference from average of +/- 0.0035 K. </a:t>
            </a:r>
          </a:p>
          <a:p>
            <a:pPr algn="l"/>
            <a:endParaRPr lang="en-CA" dirty="0" smtClean="0">
              <a:solidFill>
                <a:schemeClr val="tx1"/>
              </a:solidFill>
            </a:endParaRPr>
          </a:p>
          <a:p>
            <a:pPr algn="l"/>
            <a:r>
              <a:rPr lang="en-CA" dirty="0" smtClean="0">
                <a:solidFill>
                  <a:schemeClr val="tx1"/>
                </a:solidFill>
              </a:rPr>
              <a:t>The left half is </a:t>
            </a:r>
          </a:p>
          <a:p>
            <a:pPr marL="514350" indent="-514350" algn="l">
              <a:buAutoNum type="alphaUcParenR"/>
            </a:pPr>
            <a:r>
              <a:rPr lang="en-CA" dirty="0" smtClean="0">
                <a:solidFill>
                  <a:schemeClr val="tx1"/>
                </a:solidFill>
              </a:rPr>
              <a:t>hotter</a:t>
            </a:r>
          </a:p>
          <a:p>
            <a:pPr marL="514350" indent="-514350" algn="l">
              <a:buAutoNum type="alphaUcParenR"/>
            </a:pPr>
            <a:r>
              <a:rPr lang="en-CA" dirty="0" smtClean="0">
                <a:solidFill>
                  <a:schemeClr val="tx1"/>
                </a:solidFill>
              </a:rPr>
              <a:t>colder</a:t>
            </a:r>
          </a:p>
          <a:p>
            <a:pPr marL="514350" indent="-514350" algn="l">
              <a:buAutoNum type="alphaUcParenR"/>
            </a:pPr>
            <a:r>
              <a:rPr lang="en-CA" dirty="0" smtClean="0">
                <a:solidFill>
                  <a:schemeClr val="tx1"/>
                </a:solidFill>
              </a:rPr>
              <a:t>moving away</a:t>
            </a:r>
          </a:p>
          <a:p>
            <a:pPr marL="514350" indent="-514350" algn="l">
              <a:buAutoNum type="alphaUcParenR"/>
            </a:pPr>
            <a:r>
              <a:rPr lang="en-CA" dirty="0" smtClean="0">
                <a:solidFill>
                  <a:schemeClr val="tx1"/>
                </a:solidFill>
              </a:rPr>
              <a:t>moving toward us</a:t>
            </a:r>
          </a:p>
          <a:p>
            <a:pPr marL="514350" indent="-514350" algn="l"/>
            <a:r>
              <a:rPr lang="en-CA" dirty="0" smtClean="0">
                <a:solidFill>
                  <a:schemeClr val="tx1"/>
                </a:solidFill>
              </a:rPr>
              <a:t>	</a:t>
            </a:r>
          </a:p>
          <a:p>
            <a:pPr marL="514350" indent="-514350" algn="l"/>
            <a:r>
              <a:rPr lang="en-CA" dirty="0" smtClean="0">
                <a:solidFill>
                  <a:schemeClr val="tx1"/>
                </a:solidFill>
              </a:rPr>
              <a:t>      This is a Doppler shift. We are moving at 371 km/s with respect to the average CMB.</a:t>
            </a:r>
            <a:endParaRPr lang="en-CA" dirty="0">
              <a:solidFill>
                <a:schemeClr val="tx1"/>
              </a:solidFill>
            </a:endParaRPr>
          </a:p>
        </p:txBody>
      </p:sp>
      <p:pic>
        <p:nvPicPr>
          <p:cNvPr id="10" name="Picture 9" descr="http://lambda.gsfc.nasa.gov/product/cobe/cobe_images/phys_today_cover_big.gif"/>
          <p:cNvPicPr/>
          <p:nvPr/>
        </p:nvPicPr>
        <p:blipFill>
          <a:blip r:embed="rId2" cstate="print"/>
          <a:srcRect/>
          <a:stretch>
            <a:fillRect/>
          </a:stretch>
        </p:blipFill>
        <p:spPr bwMode="auto">
          <a:xfrm>
            <a:off x="457200" y="762000"/>
            <a:ext cx="4038600" cy="5410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5181600"/>
            <a:ext cx="7010400" cy="1219200"/>
          </a:xfrm>
        </p:spPr>
        <p:txBody>
          <a:bodyPr>
            <a:normAutofit fontScale="92500"/>
          </a:bodyPr>
          <a:lstStyle/>
          <a:p>
            <a:r>
              <a:rPr lang="en-CA" dirty="0" smtClean="0">
                <a:solidFill>
                  <a:schemeClr val="tx1"/>
                </a:solidFill>
              </a:rPr>
              <a:t>Newest – Planck Satellite data, March 2013</a:t>
            </a:r>
          </a:p>
          <a:p>
            <a:r>
              <a:rPr lang="en-CA" dirty="0" smtClean="0">
                <a:solidFill>
                  <a:schemeClr val="tx1"/>
                </a:solidFill>
              </a:rPr>
              <a:t>Oldest – 13.82 billion years ago.</a:t>
            </a:r>
          </a:p>
          <a:p>
            <a:endParaRPr lang="en-CA" dirty="0"/>
          </a:p>
        </p:txBody>
      </p:sp>
      <p:pic>
        <p:nvPicPr>
          <p:cNvPr id="6" name="Picture 2" descr="http://spaceinimages.esa.int/var/esa/storage/images/esa_multimedia/images/2013/03/planck_cmb/12583930-4-eng-GB/Planck_CMB_node_full_image.jpg"/>
          <p:cNvPicPr>
            <a:picLocks noChangeAspect="1" noChangeArrowheads="1"/>
          </p:cNvPicPr>
          <p:nvPr/>
        </p:nvPicPr>
        <p:blipFill>
          <a:blip r:embed="rId2" cstate="print"/>
          <a:srcRect/>
          <a:stretch>
            <a:fillRect/>
          </a:stretch>
        </p:blipFill>
        <p:spPr bwMode="auto">
          <a:xfrm>
            <a:off x="1066800" y="381000"/>
            <a:ext cx="6934200" cy="3472649"/>
          </a:xfrm>
          <a:prstGeom prst="rect">
            <a:avLst/>
          </a:prstGeom>
          <a:noFill/>
        </p:spPr>
      </p:pic>
      <p:sp>
        <p:nvSpPr>
          <p:cNvPr id="8" name="Rectangle 7"/>
          <p:cNvSpPr/>
          <p:nvPr/>
        </p:nvSpPr>
        <p:spPr>
          <a:xfrm>
            <a:off x="4953000" y="6396335"/>
            <a:ext cx="4191000" cy="461665"/>
          </a:xfrm>
          <a:prstGeom prst="rect">
            <a:avLst/>
          </a:prstGeom>
        </p:spPr>
        <p:txBody>
          <a:bodyPr wrap="square">
            <a:spAutoFit/>
          </a:bodyPr>
          <a:lstStyle/>
          <a:p>
            <a:r>
              <a:rPr lang="en-CA" sz="1200" dirty="0" smtClean="0">
                <a:hlinkClick r:id="rId3"/>
              </a:rPr>
              <a:t>http://spaceinimages.esa.int/Images/2013/03/Planck_CMB</a:t>
            </a:r>
            <a:endParaRPr lang="en-CA" sz="1200" dirty="0" smtClean="0"/>
          </a:p>
          <a:p>
            <a:endParaRPr lang="en-CA" sz="1200" dirty="0"/>
          </a:p>
        </p:txBody>
      </p:sp>
      <p:sp>
        <p:nvSpPr>
          <p:cNvPr id="5" name="Subtitle 2"/>
          <p:cNvSpPr txBox="1">
            <a:spLocks/>
          </p:cNvSpPr>
          <p:nvPr/>
        </p:nvSpPr>
        <p:spPr>
          <a:xfrm>
            <a:off x="1371600" y="4038600"/>
            <a:ext cx="6553200" cy="12192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CA" sz="3200" b="0" i="0" u="none" strike="noStrike" kern="1200" cap="none" spc="0" normalizeH="0" baseline="0" noProof="0" dirty="0" smtClean="0">
                <a:ln>
                  <a:noFill/>
                </a:ln>
                <a:solidFill>
                  <a:schemeClr val="tx1"/>
                </a:solidFill>
                <a:effectLst/>
                <a:uLnTx/>
                <a:uFillTx/>
                <a:latin typeface="+mn-lt"/>
                <a:ea typeface="+mn-ea"/>
                <a:cs typeface="+mn-cs"/>
              </a:rPr>
              <a:t>This is both the newest and the oldest photograph of the universe.</a:t>
            </a:r>
            <a:endParaRPr kumimoji="0" lang="en-CA"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495800" y="685800"/>
            <a:ext cx="4419600" cy="6172200"/>
          </a:xfrm>
        </p:spPr>
        <p:txBody>
          <a:bodyPr>
            <a:normAutofit fontScale="85000" lnSpcReduction="20000"/>
          </a:bodyPr>
          <a:lstStyle/>
          <a:p>
            <a:pPr algn="l"/>
            <a:r>
              <a:rPr lang="en-CA" dirty="0" smtClean="0">
                <a:solidFill>
                  <a:schemeClr val="tx1"/>
                </a:solidFill>
              </a:rPr>
              <a:t>The middle image has the effect of our movement removed. It shows differences of +/- 0.00002 K. </a:t>
            </a:r>
          </a:p>
          <a:p>
            <a:pPr algn="l"/>
            <a:r>
              <a:rPr lang="en-CA" dirty="0" smtClean="0">
                <a:solidFill>
                  <a:schemeClr val="tx1"/>
                </a:solidFill>
              </a:rPr>
              <a:t>The middle band of higher temperature is due to radiation from the</a:t>
            </a:r>
          </a:p>
          <a:p>
            <a:pPr marL="514350" indent="-514350" algn="l">
              <a:buAutoNum type="alphaUcParenR"/>
            </a:pPr>
            <a:r>
              <a:rPr lang="en-CA" dirty="0" smtClean="0">
                <a:solidFill>
                  <a:schemeClr val="tx1"/>
                </a:solidFill>
              </a:rPr>
              <a:t>Earth</a:t>
            </a:r>
          </a:p>
          <a:p>
            <a:pPr marL="514350" indent="-514350" algn="l">
              <a:buAutoNum type="alphaUcParenR"/>
            </a:pPr>
            <a:r>
              <a:rPr lang="en-CA" dirty="0" smtClean="0">
                <a:solidFill>
                  <a:schemeClr val="tx1"/>
                </a:solidFill>
              </a:rPr>
              <a:t>Solar system</a:t>
            </a:r>
          </a:p>
          <a:p>
            <a:pPr marL="514350" indent="-514350" algn="l">
              <a:buAutoNum type="alphaUcParenR"/>
            </a:pPr>
            <a:r>
              <a:rPr lang="en-CA" dirty="0" smtClean="0">
                <a:solidFill>
                  <a:schemeClr val="tx1"/>
                </a:solidFill>
              </a:rPr>
              <a:t>Milky Way</a:t>
            </a:r>
          </a:p>
          <a:p>
            <a:pPr marL="514350" indent="-514350" algn="l">
              <a:buAutoNum type="alphaUcParenR"/>
            </a:pPr>
            <a:r>
              <a:rPr lang="en-CA" dirty="0" smtClean="0">
                <a:solidFill>
                  <a:schemeClr val="tx1"/>
                </a:solidFill>
              </a:rPr>
              <a:t>Local Cluster</a:t>
            </a:r>
          </a:p>
          <a:p>
            <a:pPr marL="514350" indent="-514350" algn="l"/>
            <a:r>
              <a:rPr lang="en-CA" dirty="0" smtClean="0">
                <a:solidFill>
                  <a:schemeClr val="tx1"/>
                </a:solidFill>
              </a:rPr>
              <a:t>	</a:t>
            </a:r>
          </a:p>
          <a:p>
            <a:pPr marL="514350" indent="-514350" algn="l"/>
            <a:r>
              <a:rPr lang="en-CA" dirty="0" smtClean="0">
                <a:solidFill>
                  <a:schemeClr val="tx1"/>
                </a:solidFill>
              </a:rPr>
              <a:t>	The Milky Way’s glow has been removed from the last map.</a:t>
            </a:r>
            <a:endParaRPr lang="en-CA" dirty="0">
              <a:solidFill>
                <a:schemeClr val="tx1"/>
              </a:solidFill>
            </a:endParaRPr>
          </a:p>
        </p:txBody>
      </p:sp>
      <p:pic>
        <p:nvPicPr>
          <p:cNvPr id="10" name="Picture 9" descr="http://lambda.gsfc.nasa.gov/product/cobe/cobe_images/phys_today_cover_big.gif"/>
          <p:cNvPicPr/>
          <p:nvPr/>
        </p:nvPicPr>
        <p:blipFill>
          <a:blip r:embed="rId2" cstate="print"/>
          <a:srcRect/>
          <a:stretch>
            <a:fillRect/>
          </a:stretch>
        </p:blipFill>
        <p:spPr bwMode="auto">
          <a:xfrm>
            <a:off x="457200" y="762000"/>
            <a:ext cx="4038600" cy="5410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4572000"/>
            <a:ext cx="7010400" cy="2514600"/>
          </a:xfrm>
        </p:spPr>
        <p:txBody>
          <a:bodyPr>
            <a:normAutofit/>
          </a:bodyPr>
          <a:lstStyle/>
          <a:p>
            <a:r>
              <a:rPr lang="en-CA" dirty="0" smtClean="0">
                <a:solidFill>
                  <a:schemeClr val="tx1"/>
                </a:solidFill>
              </a:rPr>
              <a:t>A Brief Review:</a:t>
            </a:r>
          </a:p>
          <a:p>
            <a:r>
              <a:rPr lang="en-CA" dirty="0" smtClean="0">
                <a:solidFill>
                  <a:schemeClr val="tx1"/>
                </a:solidFill>
              </a:rPr>
              <a:t>Minute Physics - Picture of the Big Bang</a:t>
            </a:r>
          </a:p>
          <a:p>
            <a:endParaRPr lang="en-CA" dirty="0" smtClean="0">
              <a:solidFill>
                <a:schemeClr val="tx1"/>
              </a:solidFill>
            </a:endParaRPr>
          </a:p>
        </p:txBody>
      </p:sp>
      <p:sp>
        <p:nvSpPr>
          <p:cNvPr id="4" name="Rectangle 3"/>
          <p:cNvSpPr/>
          <p:nvPr/>
        </p:nvSpPr>
        <p:spPr>
          <a:xfrm>
            <a:off x="3581400" y="6248400"/>
            <a:ext cx="5105400" cy="369332"/>
          </a:xfrm>
          <a:prstGeom prst="rect">
            <a:avLst/>
          </a:prstGeom>
        </p:spPr>
        <p:txBody>
          <a:bodyPr wrap="square">
            <a:spAutoFit/>
          </a:bodyPr>
          <a:lstStyle/>
          <a:p>
            <a:r>
              <a:rPr lang="en-CA" dirty="0" smtClean="0">
                <a:hlinkClick r:id="rId2"/>
              </a:rPr>
              <a:t>http://www.youtube.com/watch?v=_mZQ-5-KYHw</a:t>
            </a:r>
            <a:r>
              <a:rPr lang="en-CA" dirty="0" smtClean="0"/>
              <a:t> </a:t>
            </a:r>
            <a:endParaRPr lang="en-CA" dirty="0"/>
          </a:p>
        </p:txBody>
      </p:sp>
      <p:pic>
        <p:nvPicPr>
          <p:cNvPr id="5" name="Picture 2" descr="http://spaceinimages.esa.int/var/esa/storage/images/esa_multimedia/images/2013/03/planck_cmb/12583930-4-eng-GB/Planck_CMB_node_full_image.jpg"/>
          <p:cNvPicPr>
            <a:picLocks noChangeAspect="1" noChangeArrowheads="1"/>
          </p:cNvPicPr>
          <p:nvPr/>
        </p:nvPicPr>
        <p:blipFill>
          <a:blip r:embed="rId3" cstate="print"/>
          <a:srcRect/>
          <a:stretch>
            <a:fillRect/>
          </a:stretch>
        </p:blipFill>
        <p:spPr bwMode="auto">
          <a:xfrm>
            <a:off x="685800" y="457200"/>
            <a:ext cx="7759981" cy="38862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http://sciencevspseudoscience.files.wordpress.com/2013/03/planck_cmb.png"/>
          <p:cNvPicPr/>
          <p:nvPr/>
        </p:nvPicPr>
        <p:blipFill>
          <a:blip r:embed="rId2" cstate="print"/>
          <a:srcRect/>
          <a:stretch>
            <a:fillRect/>
          </a:stretch>
        </p:blipFill>
        <p:spPr bwMode="auto">
          <a:xfrm>
            <a:off x="1143000" y="1219200"/>
            <a:ext cx="7086600" cy="3048000"/>
          </a:xfrm>
          <a:prstGeom prst="rect">
            <a:avLst/>
          </a:prstGeom>
          <a:noFill/>
          <a:ln w="9525">
            <a:noFill/>
            <a:miter lim="800000"/>
            <a:headEnd/>
            <a:tailEnd/>
          </a:ln>
        </p:spPr>
      </p:pic>
      <p:sp>
        <p:nvSpPr>
          <p:cNvPr id="3" name="Subtitle 2"/>
          <p:cNvSpPr>
            <a:spLocks noGrp="1"/>
          </p:cNvSpPr>
          <p:nvPr>
            <p:ph type="subTitle" idx="1"/>
          </p:nvPr>
        </p:nvSpPr>
        <p:spPr>
          <a:xfrm>
            <a:off x="228600" y="4572000"/>
            <a:ext cx="8534400" cy="1752600"/>
          </a:xfrm>
        </p:spPr>
        <p:txBody>
          <a:bodyPr>
            <a:normAutofit/>
          </a:bodyPr>
          <a:lstStyle/>
          <a:p>
            <a:r>
              <a:rPr lang="en-CA" dirty="0" smtClean="0">
                <a:solidFill>
                  <a:schemeClr val="tx1"/>
                </a:solidFill>
              </a:rPr>
              <a:t>This is the most recent picture. It is coloured to show the tiny variations in temperature. The red regions are warmer. They will also be denser. </a:t>
            </a:r>
          </a:p>
        </p:txBody>
      </p:sp>
      <p:sp>
        <p:nvSpPr>
          <p:cNvPr id="5" name="Subtitle 2"/>
          <p:cNvSpPr txBox="1">
            <a:spLocks/>
          </p:cNvSpPr>
          <p:nvPr/>
        </p:nvSpPr>
        <p:spPr>
          <a:xfrm>
            <a:off x="685800" y="457200"/>
            <a:ext cx="7772400" cy="685800"/>
          </a:xfrm>
          <a:prstGeom prst="rect">
            <a:avLst/>
          </a:prstGeom>
        </p:spPr>
        <p:txBody>
          <a:bodyPr vert="horz" lIns="91440" tIns="45720" rIns="91440" bIns="45720" rtlCol="0">
            <a:normAutofit fontScale="925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CA" sz="3600" b="0" i="0" u="sng" strike="noStrike" kern="1200" cap="none" spc="0" normalizeH="0" baseline="0" noProof="0" dirty="0" smtClean="0">
                <a:ln>
                  <a:noFill/>
                </a:ln>
                <a:solidFill>
                  <a:schemeClr val="tx1"/>
                </a:solidFill>
                <a:effectLst/>
                <a:uLnTx/>
                <a:uFillTx/>
                <a:latin typeface="+mn-lt"/>
                <a:ea typeface="+mn-ea"/>
                <a:cs typeface="+mn-cs"/>
              </a:rPr>
              <a:t>Part 2: What did the Big Bang sound like?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http://sciencevspseudoscience.files.wordpress.com/2013/03/planck_cmb.png"/>
          <p:cNvPicPr/>
          <p:nvPr/>
        </p:nvPicPr>
        <p:blipFill>
          <a:blip r:embed="rId2" cstate="print"/>
          <a:srcRect/>
          <a:stretch>
            <a:fillRect/>
          </a:stretch>
        </p:blipFill>
        <p:spPr bwMode="auto">
          <a:xfrm>
            <a:off x="1066800" y="381000"/>
            <a:ext cx="7086600" cy="3048000"/>
          </a:xfrm>
          <a:prstGeom prst="rect">
            <a:avLst/>
          </a:prstGeom>
          <a:noFill/>
          <a:ln w="9525">
            <a:noFill/>
            <a:miter lim="800000"/>
            <a:headEnd/>
            <a:tailEnd/>
          </a:ln>
        </p:spPr>
      </p:pic>
      <p:sp>
        <p:nvSpPr>
          <p:cNvPr id="3" name="Subtitle 2"/>
          <p:cNvSpPr>
            <a:spLocks noGrp="1"/>
          </p:cNvSpPr>
          <p:nvPr>
            <p:ph type="subTitle" idx="1"/>
          </p:nvPr>
        </p:nvSpPr>
        <p:spPr>
          <a:xfrm>
            <a:off x="762000" y="3733800"/>
            <a:ext cx="7620000" cy="2819400"/>
          </a:xfrm>
        </p:spPr>
        <p:txBody>
          <a:bodyPr>
            <a:normAutofit/>
          </a:bodyPr>
          <a:lstStyle/>
          <a:p>
            <a:r>
              <a:rPr lang="en-CA" dirty="0" smtClean="0">
                <a:solidFill>
                  <a:schemeClr val="tx1"/>
                </a:solidFill>
              </a:rPr>
              <a:t>Sound waves are variations in density. This is a picture of the sound the universe was making 14 billion years ago.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533400"/>
            <a:ext cx="8305800" cy="5791200"/>
          </a:xfrm>
        </p:spPr>
        <p:txBody>
          <a:bodyPr>
            <a:normAutofit/>
          </a:bodyPr>
          <a:lstStyle/>
          <a:p>
            <a:r>
              <a:rPr lang="en-CA" dirty="0" smtClean="0">
                <a:solidFill>
                  <a:schemeClr val="tx1"/>
                </a:solidFill>
              </a:rPr>
              <a:t>The frequency of the sound has been multiplied by 10</a:t>
            </a:r>
            <a:r>
              <a:rPr lang="en-CA" baseline="30000" dirty="0" smtClean="0">
                <a:solidFill>
                  <a:schemeClr val="tx1"/>
                </a:solidFill>
              </a:rPr>
              <a:t>26</a:t>
            </a:r>
            <a:r>
              <a:rPr lang="en-CA" dirty="0" smtClean="0">
                <a:solidFill>
                  <a:schemeClr val="tx1"/>
                </a:solidFill>
              </a:rPr>
              <a:t> so we can hear it. </a:t>
            </a:r>
          </a:p>
          <a:p>
            <a:endParaRPr lang="en-CA" dirty="0" smtClean="0">
              <a:solidFill>
                <a:schemeClr val="tx1"/>
              </a:solidFill>
            </a:endParaRPr>
          </a:p>
          <a:p>
            <a:r>
              <a:rPr lang="en-CA" dirty="0" smtClean="0">
                <a:solidFill>
                  <a:schemeClr val="tx1"/>
                </a:solidFill>
              </a:rPr>
              <a:t>It has also been modified to show how the sound evolved over the first 76,000 years. </a:t>
            </a:r>
          </a:p>
          <a:p>
            <a:endParaRPr lang="en-CA" dirty="0" smtClean="0">
              <a:solidFill>
                <a:schemeClr val="tx1"/>
              </a:solidFill>
            </a:endParaRPr>
          </a:p>
          <a:p>
            <a:pPr marL="514350" indent="-514350"/>
            <a:endParaRPr lang="en-CA" dirty="0" smtClean="0">
              <a:solidFill>
                <a:schemeClr val="tx1"/>
              </a:solidFill>
            </a:endParaRPr>
          </a:p>
          <a:p>
            <a:pPr marL="514350" indent="-514350"/>
            <a:r>
              <a:rPr lang="en-CA" dirty="0" smtClean="0">
                <a:solidFill>
                  <a:schemeClr val="tx1"/>
                </a:solidFill>
              </a:rPr>
              <a:t>What happens to the pitch and volume during the beginning moments? Why?</a:t>
            </a:r>
          </a:p>
          <a:p>
            <a:pPr marL="514350" indent="-514350"/>
            <a:endParaRPr lang="en-CA" dirty="0" smtClean="0">
              <a:solidFill>
                <a:schemeClr val="tx1"/>
              </a:solidFill>
            </a:endParaRPr>
          </a:p>
          <a:p>
            <a:endParaRPr lang="en-CA" dirty="0">
              <a:solidFill>
                <a:schemeClr val="tx1"/>
              </a:solidFill>
            </a:endParaRPr>
          </a:p>
        </p:txBody>
      </p:sp>
      <p:sp>
        <p:nvSpPr>
          <p:cNvPr id="9" name="Rectangle 1"/>
          <p:cNvSpPr>
            <a:spLocks noChangeArrowheads="1"/>
          </p:cNvSpPr>
          <p:nvPr/>
        </p:nvSpPr>
        <p:spPr bwMode="auto">
          <a:xfrm>
            <a:off x="533400" y="3429000"/>
            <a:ext cx="822960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CA" sz="17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hlinkClick r:id="rId2"/>
              </a:rPr>
              <a:t>http://faculty.washington.edu/jcramer/BigBang/Planck_2013/BBSnd100.wav</a:t>
            </a:r>
            <a:r>
              <a:rPr kumimoji="0" lang="en-CA" sz="17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p>
          <a:p>
            <a:pPr lvl="0" fontAlgn="base">
              <a:spcBef>
                <a:spcPct val="0"/>
              </a:spcBef>
              <a:spcAft>
                <a:spcPct val="0"/>
              </a:spcAft>
            </a:pPr>
            <a:r>
              <a:rPr lang="en-CA" sz="1700" dirty="0" smtClean="0">
                <a:solidFill>
                  <a:srgbClr val="FF0000"/>
                </a:solidFill>
                <a:latin typeface="Times New Roman" pitchFamily="18" charset="0"/>
                <a:cs typeface="Times New Roman" pitchFamily="18" charset="0"/>
              </a:rPr>
              <a:t>						</a:t>
            </a:r>
            <a:r>
              <a:rPr lang="en-CA" sz="1700" dirty="0" smtClean="0"/>
              <a:t>c) John G. Cramer - 2013</a:t>
            </a:r>
            <a:r>
              <a:rPr kumimoji="0" lang="en-CA" sz="17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endParaRPr kumimoji="0" lang="en-CA" sz="17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62000" y="762000"/>
            <a:ext cx="7772400" cy="4191000"/>
          </a:xfrm>
        </p:spPr>
        <p:txBody>
          <a:bodyPr>
            <a:normAutofit/>
          </a:bodyPr>
          <a:lstStyle/>
          <a:p>
            <a:r>
              <a:rPr lang="en-CA" dirty="0" smtClean="0">
                <a:solidFill>
                  <a:schemeClr val="tx1"/>
                </a:solidFill>
              </a:rPr>
              <a:t>What will happen to the pitch and volume as the universe continues to expand? </a:t>
            </a:r>
          </a:p>
          <a:p>
            <a:endParaRPr lang="en-CA" dirty="0" smtClean="0">
              <a:solidFill>
                <a:schemeClr val="tx1"/>
              </a:solidFill>
            </a:endParaRPr>
          </a:p>
          <a:p>
            <a:pPr marL="514350" indent="-514350">
              <a:buAutoNum type="alphaUcParenR"/>
            </a:pPr>
            <a:r>
              <a:rPr lang="en-CA" dirty="0" smtClean="0">
                <a:solidFill>
                  <a:schemeClr val="tx1"/>
                </a:solidFill>
              </a:rPr>
              <a:t>Both will increase</a:t>
            </a:r>
          </a:p>
          <a:p>
            <a:pPr marL="514350" indent="-514350">
              <a:buAutoNum type="alphaUcParenR"/>
            </a:pPr>
            <a:r>
              <a:rPr lang="en-CA" dirty="0" smtClean="0">
                <a:solidFill>
                  <a:schemeClr val="tx1"/>
                </a:solidFill>
              </a:rPr>
              <a:t>Both will decrease</a:t>
            </a:r>
          </a:p>
          <a:p>
            <a:pPr marL="514350" indent="-514350">
              <a:buAutoNum type="alphaUcParenR"/>
            </a:pPr>
            <a:r>
              <a:rPr lang="en-CA" dirty="0" smtClean="0">
                <a:solidFill>
                  <a:schemeClr val="tx1"/>
                </a:solidFill>
              </a:rPr>
              <a:t>Pitch will increase and volume decrease</a:t>
            </a:r>
          </a:p>
          <a:p>
            <a:pPr marL="514350" indent="-514350">
              <a:buAutoNum type="alphaUcParenR"/>
            </a:pPr>
            <a:r>
              <a:rPr lang="en-CA" dirty="0" smtClean="0">
                <a:solidFill>
                  <a:schemeClr val="tx1"/>
                </a:solidFill>
              </a:rPr>
              <a:t>Pitch will decrease and volume increase</a:t>
            </a:r>
          </a:p>
          <a:p>
            <a:endParaRPr lang="en-CA" dirty="0">
              <a:solidFill>
                <a:schemeClr val="tx1"/>
              </a:solidFill>
            </a:endParaRPr>
          </a:p>
        </p:txBody>
      </p:sp>
      <p:sp>
        <p:nvSpPr>
          <p:cNvPr id="9" name="Rectangle 1"/>
          <p:cNvSpPr>
            <a:spLocks noChangeArrowheads="1"/>
          </p:cNvSpPr>
          <p:nvPr/>
        </p:nvSpPr>
        <p:spPr bwMode="auto">
          <a:xfrm>
            <a:off x="609600" y="5621923"/>
            <a:ext cx="822960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CA" sz="17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hlinkClick r:id="rId2"/>
              </a:rPr>
              <a:t>http://faculty.washington.edu/jcramer/BigBang/Planck_2013/BBSnd100.wav</a:t>
            </a:r>
            <a:r>
              <a:rPr kumimoji="0" lang="en-CA" sz="17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p>
          <a:p>
            <a:pPr lvl="0" fontAlgn="base">
              <a:spcBef>
                <a:spcPct val="0"/>
              </a:spcBef>
              <a:spcAft>
                <a:spcPct val="0"/>
              </a:spcAft>
            </a:pPr>
            <a:r>
              <a:rPr lang="en-CA" sz="1700" dirty="0" smtClean="0">
                <a:solidFill>
                  <a:srgbClr val="FF0000"/>
                </a:solidFill>
                <a:latin typeface="Times New Roman" pitchFamily="18" charset="0"/>
                <a:cs typeface="Times New Roman" pitchFamily="18" charset="0"/>
              </a:rPr>
              <a:t>						</a:t>
            </a:r>
            <a:r>
              <a:rPr lang="en-CA" sz="1700" dirty="0" smtClean="0"/>
              <a:t>c) John G. Cramer - 2013</a:t>
            </a:r>
            <a:r>
              <a:rPr kumimoji="0" lang="en-CA" sz="17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endParaRPr kumimoji="0" lang="en-CA" sz="17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http://sciencevspseudoscience.files.wordpress.com/2013/03/planck_cmb.png"/>
          <p:cNvPicPr/>
          <p:nvPr/>
        </p:nvPicPr>
        <p:blipFill>
          <a:blip r:embed="rId2" cstate="print"/>
          <a:srcRect/>
          <a:stretch>
            <a:fillRect/>
          </a:stretch>
        </p:blipFill>
        <p:spPr bwMode="auto">
          <a:xfrm>
            <a:off x="1066800" y="381000"/>
            <a:ext cx="7086600" cy="3048000"/>
          </a:xfrm>
          <a:prstGeom prst="rect">
            <a:avLst/>
          </a:prstGeom>
          <a:noFill/>
          <a:ln w="9525">
            <a:noFill/>
            <a:miter lim="800000"/>
            <a:headEnd/>
            <a:tailEnd/>
          </a:ln>
        </p:spPr>
      </p:pic>
      <p:sp>
        <p:nvSpPr>
          <p:cNvPr id="4" name="Rectangle 3"/>
          <p:cNvSpPr/>
          <p:nvPr/>
        </p:nvSpPr>
        <p:spPr>
          <a:xfrm>
            <a:off x="304800" y="5715000"/>
            <a:ext cx="8610600" cy="369332"/>
          </a:xfrm>
          <a:prstGeom prst="rect">
            <a:avLst/>
          </a:prstGeom>
        </p:spPr>
        <p:txBody>
          <a:bodyPr wrap="square">
            <a:spAutoFit/>
          </a:bodyPr>
          <a:lstStyle/>
          <a:p>
            <a:r>
              <a:rPr lang="en-CA" dirty="0" smtClean="0">
                <a:hlinkClick r:id="rId3"/>
              </a:rPr>
              <a:t>http://www.youtube.com/watch?v=v4ELxKKT5Rw</a:t>
            </a:r>
            <a:r>
              <a:rPr lang="en-CA" dirty="0" smtClean="0"/>
              <a:t>   Videos of a resonating  rubber circle.</a:t>
            </a:r>
            <a:endParaRPr lang="en-CA" dirty="0"/>
          </a:p>
        </p:txBody>
      </p:sp>
      <p:sp>
        <p:nvSpPr>
          <p:cNvPr id="3" name="Subtitle 2"/>
          <p:cNvSpPr>
            <a:spLocks noGrp="1"/>
          </p:cNvSpPr>
          <p:nvPr>
            <p:ph type="subTitle" idx="1"/>
          </p:nvPr>
        </p:nvSpPr>
        <p:spPr>
          <a:xfrm>
            <a:off x="533400" y="3733800"/>
            <a:ext cx="8229600" cy="1828800"/>
          </a:xfrm>
        </p:spPr>
        <p:txBody>
          <a:bodyPr>
            <a:normAutofit/>
          </a:bodyPr>
          <a:lstStyle/>
          <a:p>
            <a:r>
              <a:rPr lang="en-CA" dirty="0" smtClean="0">
                <a:solidFill>
                  <a:schemeClr val="tx1"/>
                </a:solidFill>
              </a:rPr>
              <a:t>The universe is not vibrating as a whole. It is vibrating as if it was made of many little drums. </a:t>
            </a:r>
          </a:p>
        </p:txBody>
      </p:sp>
      <p:sp>
        <p:nvSpPr>
          <p:cNvPr id="5" name="Rectangle 4"/>
          <p:cNvSpPr/>
          <p:nvPr/>
        </p:nvSpPr>
        <p:spPr>
          <a:xfrm>
            <a:off x="228600" y="6248400"/>
            <a:ext cx="8382000" cy="338554"/>
          </a:xfrm>
          <a:prstGeom prst="rect">
            <a:avLst/>
          </a:prstGeom>
        </p:spPr>
        <p:txBody>
          <a:bodyPr wrap="square">
            <a:spAutoFit/>
          </a:bodyPr>
          <a:lstStyle/>
          <a:p>
            <a:r>
              <a:rPr lang="en-CA" sz="1600" dirty="0" smtClean="0">
                <a:hlinkClick r:id="rId4"/>
              </a:rPr>
              <a:t>http://www.physics.miami.edu/~nearing/mathmethods/drumhead-animations.html</a:t>
            </a:r>
            <a:r>
              <a:rPr lang="en-CA" sz="1600" dirty="0" smtClean="0"/>
              <a:t>  animations</a:t>
            </a:r>
            <a:endParaRPr lang="en-CA" sz="1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533400"/>
            <a:ext cx="8229600" cy="4876800"/>
          </a:xfrm>
        </p:spPr>
        <p:txBody>
          <a:bodyPr>
            <a:normAutofit/>
          </a:bodyPr>
          <a:lstStyle/>
          <a:p>
            <a:r>
              <a:rPr lang="en-CA" dirty="0" smtClean="0">
                <a:solidFill>
                  <a:schemeClr val="tx1"/>
                </a:solidFill>
              </a:rPr>
              <a:t>You can calculate the size of the largest ‘drum’. </a:t>
            </a:r>
          </a:p>
          <a:p>
            <a:r>
              <a:rPr lang="en-CA" dirty="0" smtClean="0">
                <a:solidFill>
                  <a:schemeClr val="tx1"/>
                </a:solidFill>
              </a:rPr>
              <a:t>The waves were travelling at 2/3 of the speed of light for the 400,000 years since the Big Bang. </a:t>
            </a:r>
          </a:p>
          <a:p>
            <a:r>
              <a:rPr lang="en-CA" dirty="0" smtClean="0">
                <a:solidFill>
                  <a:schemeClr val="tx1"/>
                </a:solidFill>
              </a:rPr>
              <a:t>How far (in light-years) could they have travelled? The universe has expanded by 1,000 since then. How big should the ‘drums’ be now?</a:t>
            </a:r>
          </a:p>
          <a:p>
            <a:r>
              <a:rPr lang="en-CA" dirty="0" smtClean="0">
                <a:solidFill>
                  <a:schemeClr val="tx1"/>
                </a:solidFill>
              </a:rPr>
              <a:t>A) 300	B) 300,000		C) 300,000,000</a:t>
            </a:r>
          </a:p>
          <a:p>
            <a:r>
              <a:rPr lang="en-CA" dirty="0" smtClean="0">
                <a:solidFill>
                  <a:schemeClr val="tx1"/>
                </a:solidFill>
              </a:rPr>
              <a:t>This distance forms the </a:t>
            </a:r>
            <a:r>
              <a:rPr lang="en-CA" dirty="0" smtClean="0">
                <a:solidFill>
                  <a:srgbClr val="FF0000"/>
                </a:solidFill>
              </a:rPr>
              <a:t>base</a:t>
            </a:r>
            <a:r>
              <a:rPr lang="en-CA" dirty="0" smtClean="0">
                <a:solidFill>
                  <a:schemeClr val="tx1"/>
                </a:solidFill>
              </a:rPr>
              <a:t> of a triangle. 	</a:t>
            </a:r>
          </a:p>
        </p:txBody>
      </p:sp>
      <p:cxnSp>
        <p:nvCxnSpPr>
          <p:cNvPr id="11" name="Straight Connector 10"/>
          <p:cNvCxnSpPr/>
          <p:nvPr/>
        </p:nvCxnSpPr>
        <p:spPr>
          <a:xfrm>
            <a:off x="914400" y="5562600"/>
            <a:ext cx="0" cy="7620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 y="609600"/>
            <a:ext cx="8534400" cy="5181600"/>
          </a:xfrm>
        </p:spPr>
        <p:txBody>
          <a:bodyPr>
            <a:normAutofit/>
          </a:bodyPr>
          <a:lstStyle/>
          <a:p>
            <a:r>
              <a:rPr lang="en-CA" dirty="0" smtClean="0">
                <a:solidFill>
                  <a:schemeClr val="tx1"/>
                </a:solidFill>
              </a:rPr>
              <a:t>	</a:t>
            </a:r>
          </a:p>
          <a:p>
            <a:pPr marL="514350" indent="-514350" algn="l"/>
            <a:r>
              <a:rPr lang="en-CA" dirty="0" smtClean="0">
                <a:solidFill>
                  <a:schemeClr val="tx1"/>
                </a:solidFill>
              </a:rPr>
              <a:t>	The light has been travelling for 14 billion years. This is the</a:t>
            </a:r>
            <a:r>
              <a:rPr lang="en-CA" dirty="0" smtClean="0">
                <a:solidFill>
                  <a:srgbClr val="00B0F0"/>
                </a:solidFill>
              </a:rPr>
              <a:t> altitude </a:t>
            </a:r>
            <a:r>
              <a:rPr lang="en-CA" dirty="0" smtClean="0">
                <a:solidFill>
                  <a:schemeClr val="tx1"/>
                </a:solidFill>
              </a:rPr>
              <a:t>of the triangle. What angle should it make when it reaches us?</a:t>
            </a:r>
          </a:p>
          <a:p>
            <a:pPr marL="514350" indent="-514350" algn="l"/>
            <a:endParaRPr lang="en-CA" dirty="0" smtClean="0">
              <a:solidFill>
                <a:schemeClr val="tx1"/>
              </a:solidFill>
            </a:endParaRPr>
          </a:p>
          <a:p>
            <a:pPr marL="514350" indent="-514350" algn="l"/>
            <a:r>
              <a:rPr lang="en-CA" dirty="0" smtClean="0">
                <a:solidFill>
                  <a:schemeClr val="tx1"/>
                </a:solidFill>
              </a:rPr>
              <a:t>	sin(</a:t>
            </a:r>
            <a:r>
              <a:rPr lang="en-CA" dirty="0" smtClean="0">
                <a:solidFill>
                  <a:schemeClr val="tx1"/>
                </a:solidFill>
                <a:latin typeface="Symbol" pitchFamily="18" charset="2"/>
              </a:rPr>
              <a:t>q</a:t>
            </a:r>
            <a:r>
              <a:rPr lang="en-CA" dirty="0" smtClean="0">
                <a:solidFill>
                  <a:schemeClr val="tx1"/>
                </a:solidFill>
              </a:rPr>
              <a:t>) ~ tan(</a:t>
            </a:r>
            <a:r>
              <a:rPr lang="en-CA" dirty="0" smtClean="0">
                <a:solidFill>
                  <a:schemeClr val="tx1"/>
                </a:solidFill>
                <a:latin typeface="Symbol" pitchFamily="18" charset="2"/>
              </a:rPr>
              <a:t>q</a:t>
            </a:r>
            <a:r>
              <a:rPr lang="en-CA" dirty="0" smtClean="0">
                <a:solidFill>
                  <a:schemeClr val="tx1"/>
                </a:solidFill>
              </a:rPr>
              <a:t>) = (3 x 10</a:t>
            </a:r>
            <a:r>
              <a:rPr lang="en-CA" baseline="30000" dirty="0" smtClean="0">
                <a:solidFill>
                  <a:schemeClr val="tx1"/>
                </a:solidFill>
              </a:rPr>
              <a:t>8</a:t>
            </a:r>
            <a:r>
              <a:rPr lang="en-CA" dirty="0" smtClean="0">
                <a:solidFill>
                  <a:schemeClr val="tx1"/>
                </a:solidFill>
              </a:rPr>
              <a:t>)/(14 x 10</a:t>
            </a:r>
            <a:r>
              <a:rPr lang="en-CA" baseline="30000" dirty="0" smtClean="0">
                <a:solidFill>
                  <a:schemeClr val="tx1"/>
                </a:solidFill>
              </a:rPr>
              <a:t>9</a:t>
            </a:r>
            <a:r>
              <a:rPr lang="en-CA" dirty="0" smtClean="0">
                <a:solidFill>
                  <a:schemeClr val="tx1"/>
                </a:solidFill>
              </a:rPr>
              <a:t>)  = 2 x 10</a:t>
            </a:r>
            <a:r>
              <a:rPr lang="en-CA" baseline="30000" dirty="0" smtClean="0">
                <a:solidFill>
                  <a:schemeClr val="tx1"/>
                </a:solidFill>
              </a:rPr>
              <a:t>-2</a:t>
            </a:r>
            <a:r>
              <a:rPr lang="en-CA" dirty="0" smtClean="0">
                <a:solidFill>
                  <a:schemeClr val="tx1"/>
                </a:solidFill>
              </a:rPr>
              <a:t>, </a:t>
            </a:r>
            <a:r>
              <a:rPr lang="en-CA" dirty="0" smtClean="0">
                <a:solidFill>
                  <a:schemeClr val="tx1"/>
                </a:solidFill>
                <a:latin typeface="Symbol" pitchFamily="18" charset="2"/>
              </a:rPr>
              <a:t>q</a:t>
            </a:r>
            <a:r>
              <a:rPr lang="en-CA" dirty="0" smtClean="0">
                <a:solidFill>
                  <a:schemeClr val="tx1"/>
                </a:solidFill>
              </a:rPr>
              <a:t> ~ 1</a:t>
            </a:r>
            <a:r>
              <a:rPr lang="en-CA" baseline="30000" dirty="0" smtClean="0">
                <a:solidFill>
                  <a:schemeClr val="tx1"/>
                </a:solidFill>
              </a:rPr>
              <a:t>o</a:t>
            </a:r>
            <a:r>
              <a:rPr lang="en-CA" dirty="0" smtClean="0">
                <a:solidFill>
                  <a:schemeClr val="tx1"/>
                </a:solidFill>
              </a:rPr>
              <a:t>.</a:t>
            </a:r>
          </a:p>
        </p:txBody>
      </p:sp>
      <p:cxnSp>
        <p:nvCxnSpPr>
          <p:cNvPr id="14" name="Straight Connector 13"/>
          <p:cNvCxnSpPr/>
          <p:nvPr/>
        </p:nvCxnSpPr>
        <p:spPr>
          <a:xfrm>
            <a:off x="914400" y="5562600"/>
            <a:ext cx="0" cy="83820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 name="Group 30"/>
          <p:cNvGrpSpPr/>
          <p:nvPr/>
        </p:nvGrpSpPr>
        <p:grpSpPr>
          <a:xfrm>
            <a:off x="838200" y="5562600"/>
            <a:ext cx="7342430" cy="761999"/>
            <a:chOff x="838201" y="5638801"/>
            <a:chExt cx="7342430" cy="761999"/>
          </a:xfrm>
        </p:grpSpPr>
        <p:cxnSp>
          <p:nvCxnSpPr>
            <p:cNvPr id="20" name="Straight Connector 19"/>
            <p:cNvCxnSpPr/>
            <p:nvPr/>
          </p:nvCxnSpPr>
          <p:spPr>
            <a:xfrm flipH="1" flipV="1">
              <a:off x="914401" y="5638801"/>
              <a:ext cx="7266230" cy="375247"/>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838201" y="6078257"/>
              <a:ext cx="7342430" cy="322543"/>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flipV="1">
              <a:off x="914400" y="6019800"/>
              <a:ext cx="7244755" cy="26353"/>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cxnSp>
        <p:nvCxnSpPr>
          <p:cNvPr id="10" name="Straight Connector 9"/>
          <p:cNvCxnSpPr/>
          <p:nvPr/>
        </p:nvCxnSpPr>
        <p:spPr>
          <a:xfrm>
            <a:off x="914400" y="5562600"/>
            <a:ext cx="0" cy="762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914400" y="5943600"/>
            <a:ext cx="7239000" cy="0"/>
          </a:xfrm>
          <a:prstGeom prst="line">
            <a:avLst/>
          </a:prstGeom>
          <a:ln w="5080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8153400" y="5638800"/>
            <a:ext cx="304800" cy="457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Oval 14"/>
          <p:cNvSpPr/>
          <p:nvPr/>
        </p:nvSpPr>
        <p:spPr>
          <a:xfrm>
            <a:off x="8153400" y="5715000"/>
            <a:ext cx="76200" cy="2286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Arc 15"/>
          <p:cNvSpPr/>
          <p:nvPr/>
        </p:nvSpPr>
        <p:spPr>
          <a:xfrm rot="18123620">
            <a:off x="7954371" y="5945621"/>
            <a:ext cx="840486" cy="535095"/>
          </a:xfrm>
          <a:prstGeom prst="arc">
            <a:avLst>
              <a:gd name="adj1" fmla="val 16014855"/>
              <a:gd name="adj2" fmla="val 21209283"/>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
        <p:nvSpPr>
          <p:cNvPr id="17" name="Arc 16"/>
          <p:cNvSpPr/>
          <p:nvPr/>
        </p:nvSpPr>
        <p:spPr>
          <a:xfrm rot="10800000">
            <a:off x="8229600" y="5334000"/>
            <a:ext cx="685800" cy="533400"/>
          </a:xfrm>
          <a:prstGeom prst="arc">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http://sciencevspseudoscience.files.wordpress.com/2013/03/planck_cmb.png"/>
          <p:cNvPicPr/>
          <p:nvPr/>
        </p:nvPicPr>
        <p:blipFill>
          <a:blip r:embed="rId2" cstate="print"/>
          <a:srcRect/>
          <a:stretch>
            <a:fillRect/>
          </a:stretch>
        </p:blipFill>
        <p:spPr bwMode="auto">
          <a:xfrm>
            <a:off x="-609600" y="381000"/>
            <a:ext cx="10098405" cy="4343400"/>
          </a:xfrm>
          <a:prstGeom prst="rect">
            <a:avLst/>
          </a:prstGeom>
          <a:noFill/>
          <a:ln w="9525">
            <a:noFill/>
            <a:miter lim="800000"/>
            <a:headEnd/>
            <a:tailEnd/>
          </a:ln>
        </p:spPr>
      </p:pic>
      <p:sp>
        <p:nvSpPr>
          <p:cNvPr id="3" name="Subtitle 2"/>
          <p:cNvSpPr>
            <a:spLocks noGrp="1"/>
          </p:cNvSpPr>
          <p:nvPr>
            <p:ph type="subTitle" idx="1"/>
          </p:nvPr>
        </p:nvSpPr>
        <p:spPr>
          <a:xfrm>
            <a:off x="533400" y="4953000"/>
            <a:ext cx="8229600" cy="609600"/>
          </a:xfrm>
        </p:spPr>
        <p:txBody>
          <a:bodyPr>
            <a:normAutofit/>
          </a:bodyPr>
          <a:lstStyle/>
          <a:p>
            <a:r>
              <a:rPr lang="en-CA" dirty="0" smtClean="0">
                <a:solidFill>
                  <a:schemeClr val="tx1"/>
                </a:solidFill>
              </a:rPr>
              <a:t>Where are the 1</a:t>
            </a:r>
            <a:r>
              <a:rPr lang="en-CA" baseline="30000" dirty="0" smtClean="0">
                <a:solidFill>
                  <a:schemeClr val="tx1"/>
                </a:solidFill>
              </a:rPr>
              <a:t>o  </a:t>
            </a:r>
            <a:r>
              <a:rPr lang="en-CA" dirty="0" smtClean="0">
                <a:solidFill>
                  <a:schemeClr val="tx1"/>
                </a:solidFill>
              </a:rPr>
              <a:t>vibrations?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4419600"/>
            <a:ext cx="7010400" cy="1676400"/>
          </a:xfrm>
        </p:spPr>
        <p:txBody>
          <a:bodyPr>
            <a:normAutofit/>
          </a:bodyPr>
          <a:lstStyle/>
          <a:p>
            <a:r>
              <a:rPr lang="en-CA" dirty="0" smtClean="0">
                <a:solidFill>
                  <a:schemeClr val="tx1"/>
                </a:solidFill>
              </a:rPr>
              <a:t/>
            </a:r>
            <a:br>
              <a:rPr lang="en-CA" dirty="0" smtClean="0">
                <a:solidFill>
                  <a:schemeClr val="tx1"/>
                </a:solidFill>
              </a:rPr>
            </a:br>
            <a:endParaRPr lang="en-CA" dirty="0" smtClean="0">
              <a:solidFill>
                <a:schemeClr val="tx1"/>
              </a:solidFill>
            </a:endParaRPr>
          </a:p>
          <a:p>
            <a:endParaRPr lang="en-CA" dirty="0"/>
          </a:p>
        </p:txBody>
      </p:sp>
      <p:pic>
        <p:nvPicPr>
          <p:cNvPr id="6" name="Picture 2" descr="http://spaceinimages.esa.int/var/esa/storage/images/esa_multimedia/images/2013/03/planck_cmb/12583930-4-eng-GB/Planck_CMB_node_full_image.jpg"/>
          <p:cNvPicPr>
            <a:picLocks noChangeAspect="1" noChangeArrowheads="1"/>
          </p:cNvPicPr>
          <p:nvPr/>
        </p:nvPicPr>
        <p:blipFill>
          <a:blip r:embed="rId3" cstate="print"/>
          <a:srcRect/>
          <a:stretch>
            <a:fillRect/>
          </a:stretch>
        </p:blipFill>
        <p:spPr bwMode="auto">
          <a:xfrm>
            <a:off x="762000" y="457200"/>
            <a:ext cx="7759981" cy="3886200"/>
          </a:xfrm>
          <a:prstGeom prst="rect">
            <a:avLst/>
          </a:prstGeom>
          <a:noFill/>
        </p:spPr>
      </p:pic>
      <p:sp>
        <p:nvSpPr>
          <p:cNvPr id="7" name="Subtitle 2"/>
          <p:cNvSpPr txBox="1">
            <a:spLocks/>
          </p:cNvSpPr>
          <p:nvPr/>
        </p:nvSpPr>
        <p:spPr>
          <a:xfrm>
            <a:off x="381000" y="4572000"/>
            <a:ext cx="8382000" cy="1828800"/>
          </a:xfrm>
          <a:prstGeom prst="rect">
            <a:avLst/>
          </a:prstGeom>
        </p:spPr>
        <p:txBody>
          <a:bodyPr vert="horz" lIns="91440" tIns="45720" rIns="91440" bIns="45720" rtlCol="0">
            <a:normAutofit fontScale="92500" lnSpcReduction="10000"/>
          </a:bodyPr>
          <a:lstStyle/>
          <a:p>
            <a:pPr lvl="0" algn="ctr">
              <a:spcBef>
                <a:spcPct val="20000"/>
              </a:spcBef>
              <a:defRPr/>
            </a:pPr>
            <a:r>
              <a:rPr lang="en-CA" sz="3200" dirty="0" smtClean="0"/>
              <a:t>It looks like a random bunch of speckles, but it provides a lot of very precise information about the universe ; what it is made of, how it evolved and what its future will be like.</a:t>
            </a:r>
            <a:endParaRPr kumimoji="0" lang="en-CA"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find.spa.umn.edu/~pryke/teaching/natsci102/spring-2005/cmbmaplab/b98.gif"/>
          <p:cNvPicPr/>
          <p:nvPr/>
        </p:nvPicPr>
        <p:blipFill>
          <a:blip r:embed="rId2" cstate="print"/>
          <a:srcRect/>
          <a:stretch>
            <a:fillRect/>
          </a:stretch>
        </p:blipFill>
        <p:spPr bwMode="auto">
          <a:xfrm>
            <a:off x="381000" y="533400"/>
            <a:ext cx="5334000" cy="4724400"/>
          </a:xfrm>
          <a:prstGeom prst="rect">
            <a:avLst/>
          </a:prstGeom>
          <a:noFill/>
          <a:ln w="9525">
            <a:noFill/>
            <a:miter lim="800000"/>
            <a:headEnd/>
            <a:tailEnd/>
          </a:ln>
        </p:spPr>
      </p:pic>
      <p:sp>
        <p:nvSpPr>
          <p:cNvPr id="3" name="Subtitle 2"/>
          <p:cNvSpPr>
            <a:spLocks noGrp="1"/>
          </p:cNvSpPr>
          <p:nvPr>
            <p:ph type="subTitle" idx="1"/>
          </p:nvPr>
        </p:nvSpPr>
        <p:spPr>
          <a:xfrm>
            <a:off x="609600" y="4953000"/>
            <a:ext cx="8001000" cy="1600200"/>
          </a:xfrm>
        </p:spPr>
        <p:txBody>
          <a:bodyPr>
            <a:normAutofit/>
          </a:bodyPr>
          <a:lstStyle/>
          <a:p>
            <a:r>
              <a:rPr lang="en-CA" dirty="0" smtClean="0">
                <a:solidFill>
                  <a:schemeClr val="tx1"/>
                </a:solidFill>
              </a:rPr>
              <a:t>This is a close-up. Where are the 1</a:t>
            </a:r>
            <a:r>
              <a:rPr lang="en-CA" baseline="30000" dirty="0" smtClean="0">
                <a:solidFill>
                  <a:schemeClr val="tx1"/>
                </a:solidFill>
              </a:rPr>
              <a:t>o</a:t>
            </a:r>
            <a:r>
              <a:rPr lang="en-CA" dirty="0" smtClean="0">
                <a:solidFill>
                  <a:schemeClr val="tx1"/>
                </a:solidFill>
              </a:rPr>
              <a:t> vibrations?</a:t>
            </a:r>
          </a:p>
        </p:txBody>
      </p:sp>
      <p:grpSp>
        <p:nvGrpSpPr>
          <p:cNvPr id="2" name="Group 15"/>
          <p:cNvGrpSpPr/>
          <p:nvPr/>
        </p:nvGrpSpPr>
        <p:grpSpPr>
          <a:xfrm>
            <a:off x="5334000" y="762000"/>
            <a:ext cx="1524000" cy="3810000"/>
            <a:chOff x="6248400" y="914400"/>
            <a:chExt cx="774065" cy="3810000"/>
          </a:xfrm>
        </p:grpSpPr>
        <p:grpSp>
          <p:nvGrpSpPr>
            <p:cNvPr id="5" name="Group 14"/>
            <p:cNvGrpSpPr/>
            <p:nvPr/>
          </p:nvGrpSpPr>
          <p:grpSpPr>
            <a:xfrm>
              <a:off x="6781800" y="1219200"/>
              <a:ext cx="240665" cy="3505148"/>
              <a:chOff x="6781800" y="1219200"/>
              <a:chExt cx="240665" cy="3505148"/>
            </a:xfrm>
          </p:grpSpPr>
          <p:sp>
            <p:nvSpPr>
              <p:cNvPr id="1027" name="Rectangle 3"/>
              <p:cNvSpPr>
                <a:spLocks noChangeArrowheads="1"/>
              </p:cNvSpPr>
              <p:nvPr/>
            </p:nvSpPr>
            <p:spPr bwMode="auto">
              <a:xfrm rot="16200000">
                <a:off x="6787859" y="4489741"/>
                <a:ext cx="228548" cy="240665"/>
              </a:xfrm>
              <a:prstGeom prst="rect">
                <a:avLst/>
              </a:prstGeom>
              <a:solidFill>
                <a:srgbClr val="170272"/>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1028" name="Rectangle 4"/>
              <p:cNvSpPr>
                <a:spLocks noChangeArrowheads="1"/>
              </p:cNvSpPr>
              <p:nvPr/>
            </p:nvSpPr>
            <p:spPr bwMode="auto">
              <a:xfrm rot="16200000">
                <a:off x="6787859" y="3956341"/>
                <a:ext cx="228548" cy="240665"/>
              </a:xfrm>
              <a:prstGeom prst="rect">
                <a:avLst/>
              </a:prstGeom>
              <a:solidFill>
                <a:srgbClr val="3399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1029" name="Rectangle 5"/>
              <p:cNvSpPr>
                <a:spLocks noChangeArrowheads="1"/>
              </p:cNvSpPr>
              <p:nvPr/>
            </p:nvSpPr>
            <p:spPr bwMode="auto">
              <a:xfrm rot="16200000">
                <a:off x="6787859" y="3346741"/>
                <a:ext cx="228548" cy="240665"/>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1030" name="Rectangle 6"/>
              <p:cNvSpPr>
                <a:spLocks noChangeArrowheads="1"/>
              </p:cNvSpPr>
              <p:nvPr/>
            </p:nvSpPr>
            <p:spPr bwMode="auto">
              <a:xfrm rot="16200000">
                <a:off x="6787859" y="2813341"/>
                <a:ext cx="228548" cy="240665"/>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1031" name="Rectangle 7"/>
              <p:cNvSpPr>
                <a:spLocks noChangeArrowheads="1"/>
              </p:cNvSpPr>
              <p:nvPr/>
            </p:nvSpPr>
            <p:spPr bwMode="auto">
              <a:xfrm rot="16200000">
                <a:off x="6787859" y="2279941"/>
                <a:ext cx="228548" cy="240665"/>
              </a:xfrm>
              <a:prstGeom prst="rect">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1033" name="Rectangle 9"/>
              <p:cNvSpPr>
                <a:spLocks noChangeArrowheads="1"/>
              </p:cNvSpPr>
              <p:nvPr/>
            </p:nvSpPr>
            <p:spPr bwMode="auto">
              <a:xfrm rot="16200000">
                <a:off x="6787859" y="1213141"/>
                <a:ext cx="228548" cy="240665"/>
              </a:xfrm>
              <a:prstGeom prst="rect">
                <a:avLst/>
              </a:prstGeom>
              <a:solidFill>
                <a:srgbClr val="99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1032" name="Rectangle 8"/>
              <p:cNvSpPr>
                <a:spLocks noChangeArrowheads="1"/>
              </p:cNvSpPr>
              <p:nvPr/>
            </p:nvSpPr>
            <p:spPr bwMode="auto">
              <a:xfrm rot="16200000">
                <a:off x="6787859" y="1746541"/>
                <a:ext cx="228548" cy="240665"/>
              </a:xfrm>
              <a:prstGeom prst="rect">
                <a:avLst/>
              </a:prstGeom>
              <a:solidFill>
                <a:srgbClr val="FF33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grpSp>
        <p:sp>
          <p:nvSpPr>
            <p:cNvPr id="1034" name="Text Box 10"/>
            <p:cNvSpPr txBox="1">
              <a:spLocks noChangeArrowheads="1"/>
            </p:cNvSpPr>
            <p:nvPr/>
          </p:nvSpPr>
          <p:spPr bwMode="auto">
            <a:xfrm>
              <a:off x="6248400" y="914400"/>
              <a:ext cx="535310" cy="3810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endParaRPr lang="en-CA" sz="1100" dirty="0" smtClean="0">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lang="en-CA" sz="1370" dirty="0" smtClean="0">
                  <a:latin typeface="Calibri" pitchFamily="34" charset="0"/>
                  <a:cs typeface="Arial" pitchFamily="34" charset="0"/>
                </a:rPr>
                <a:t>+</a:t>
              </a:r>
              <a:r>
                <a:rPr kumimoji="0" lang="en-CA" sz="1370" b="0" i="0" u="none" strike="noStrike" cap="none" normalizeH="0" baseline="0" dirty="0" smtClean="0">
                  <a:ln>
                    <a:noFill/>
                  </a:ln>
                  <a:solidFill>
                    <a:schemeClr val="tx1"/>
                  </a:solidFill>
                  <a:effectLst/>
                  <a:latin typeface="Calibri" pitchFamily="34" charset="0"/>
                  <a:cs typeface="Arial" pitchFamily="34" charset="0"/>
                </a:rPr>
                <a:t>30   </a:t>
              </a:r>
              <a:r>
                <a:rPr kumimoji="0" lang="en-CA" sz="1370" b="0" i="0" u="none" strike="noStrike" cap="none" normalizeH="0" baseline="0" dirty="0" err="1" smtClean="0">
                  <a:ln>
                    <a:noFill/>
                  </a:ln>
                  <a:solidFill>
                    <a:schemeClr val="tx1"/>
                  </a:solidFill>
                  <a:effectLst/>
                  <a:latin typeface="Symbol" pitchFamily="18" charset="2"/>
                  <a:cs typeface="Arial" pitchFamily="34" charset="0"/>
                </a:rPr>
                <a:t>m</a:t>
              </a:r>
              <a:r>
                <a:rPr kumimoji="0" lang="en-CA" sz="1370" b="0" i="0" u="none" strike="noStrike" cap="none" normalizeH="0" baseline="0" dirty="0" err="1" smtClean="0">
                  <a:ln>
                    <a:noFill/>
                  </a:ln>
                  <a:solidFill>
                    <a:schemeClr val="tx1"/>
                  </a:solidFill>
                  <a:effectLst/>
                  <a:latin typeface="Calibri" pitchFamily="34" charset="0"/>
                  <a:cs typeface="Arial" pitchFamily="34" charset="0"/>
                </a:rPr>
                <a:t>K</a:t>
              </a:r>
              <a:endParaRPr kumimoji="0" lang="en-CA" sz="1370" b="0" i="0" u="none" strike="noStrike" cap="none" normalizeH="0" baseline="0" dirty="0" smtClean="0">
                <a:ln>
                  <a:noFill/>
                </a:ln>
                <a:solidFill>
                  <a:schemeClr val="tx1"/>
                </a:solidFill>
                <a:effectLst/>
                <a:latin typeface="Calibri" pitchFamily="34" charset="0"/>
                <a:cs typeface="Arial" pitchFamily="34" charset="0"/>
              </a:endParaRPr>
            </a:p>
            <a:p>
              <a:pPr lvl="0" fontAlgn="base">
                <a:spcBef>
                  <a:spcPct val="0"/>
                </a:spcBef>
                <a:spcAft>
                  <a:spcPts val="1000"/>
                </a:spcAft>
              </a:pPr>
              <a:r>
                <a:rPr kumimoji="0" lang="en-CA" sz="1370" b="0" i="0" u="none" strike="noStrike" cap="none" normalizeH="0" baseline="0" dirty="0" smtClean="0">
                  <a:ln>
                    <a:noFill/>
                  </a:ln>
                  <a:solidFill>
                    <a:schemeClr val="tx1"/>
                  </a:solidFill>
                  <a:effectLst/>
                  <a:latin typeface="Calibri" pitchFamily="34" charset="0"/>
                  <a:cs typeface="Arial" pitchFamily="34" charset="0"/>
                </a:rPr>
                <a:t> +20</a:t>
              </a:r>
              <a:r>
                <a:rPr lang="en-CA" sz="1370" dirty="0" smtClean="0">
                  <a:latin typeface="Symbol" pitchFamily="18" charset="2"/>
                  <a:cs typeface="Arial" pitchFamily="34" charset="0"/>
                </a:rPr>
                <a:t>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r>
                <a:rPr kumimoji="0" lang="en-CA" sz="1370" b="0" i="0" u="none" strike="noStrike" cap="none" normalizeH="0" baseline="0" dirty="0" smtClean="0">
                  <a:ln>
                    <a:noFill/>
                  </a:ln>
                  <a:solidFill>
                    <a:schemeClr val="tx1"/>
                  </a:solidFill>
                  <a:effectLst/>
                  <a:latin typeface="Calibri" pitchFamily="34" charset="0"/>
                  <a:cs typeface="Arial" pitchFamily="34" charset="0"/>
                </a:rPr>
                <a:t>      </a:t>
              </a:r>
            </a:p>
            <a:p>
              <a:pPr lvl="0" fontAlgn="base">
                <a:spcBef>
                  <a:spcPct val="0"/>
                </a:spcBef>
                <a:spcAft>
                  <a:spcPts val="1000"/>
                </a:spcAft>
              </a:pPr>
              <a:r>
                <a:rPr kumimoji="0" lang="en-CA" sz="1370" b="0" i="0" u="none" strike="noStrike" cap="none" normalizeH="0" baseline="0" dirty="0" smtClean="0">
                  <a:ln>
                    <a:noFill/>
                  </a:ln>
                  <a:solidFill>
                    <a:schemeClr val="tx1"/>
                  </a:solidFill>
                  <a:effectLst/>
                  <a:latin typeface="Calibri" pitchFamily="34" charset="0"/>
                  <a:cs typeface="Arial" pitchFamily="34" charset="0"/>
                </a:rPr>
                <a:t> +10</a:t>
              </a:r>
              <a:r>
                <a:rPr lang="en-CA" sz="1370" dirty="0" smtClean="0">
                  <a:latin typeface="Symbol" pitchFamily="18" charset="2"/>
                  <a:cs typeface="Arial" pitchFamily="34" charset="0"/>
                </a:rPr>
                <a:t>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r>
                <a:rPr kumimoji="0" lang="en-CA" sz="1370" b="0" i="0" u="none" strike="noStrike" cap="none" normalizeH="0" baseline="0" dirty="0" smtClean="0">
                  <a:ln>
                    <a:noFill/>
                  </a:ln>
                  <a:solidFill>
                    <a:schemeClr val="tx1"/>
                  </a:solidFill>
                  <a:effectLst/>
                  <a:latin typeface="Calibri" pitchFamily="34" charset="0"/>
                  <a:cs typeface="Arial" pitchFamily="34" charset="0"/>
                </a:rPr>
                <a:t>       </a:t>
              </a:r>
            </a:p>
            <a:p>
              <a:pPr lvl="0" fontAlgn="base">
                <a:spcBef>
                  <a:spcPct val="0"/>
                </a:spcBef>
                <a:spcAft>
                  <a:spcPts val="1000"/>
                </a:spcAft>
              </a:pPr>
              <a:r>
                <a:rPr kumimoji="0" lang="en-CA" sz="1370" b="0" i="0" u="none" strike="noStrike" cap="none" normalizeH="0" baseline="0" dirty="0" smtClean="0">
                  <a:ln>
                    <a:noFill/>
                  </a:ln>
                  <a:solidFill>
                    <a:schemeClr val="tx1"/>
                  </a:solidFill>
                  <a:effectLst/>
                  <a:latin typeface="Calibri" pitchFamily="34" charset="0"/>
                  <a:cs typeface="Arial" pitchFamily="34" charset="0"/>
                </a:rPr>
                <a:t>  0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r>
                <a:rPr kumimoji="0" lang="en-CA" sz="1370" b="0" i="0" u="none" strike="noStrike" cap="none" normalizeH="0" baseline="0" dirty="0" smtClean="0">
                  <a:ln>
                    <a:noFill/>
                  </a:ln>
                  <a:solidFill>
                    <a:schemeClr val="tx1"/>
                  </a:solidFill>
                  <a:effectLst/>
                  <a:latin typeface="Calibri" pitchFamily="34" charset="0"/>
                  <a:cs typeface="Arial" pitchFamily="34" charset="0"/>
                </a:rPr>
                <a:t>   </a:t>
              </a:r>
            </a:p>
            <a:p>
              <a:pPr lvl="0" fontAlgn="base">
                <a:spcBef>
                  <a:spcPct val="0"/>
                </a:spcBef>
                <a:spcAft>
                  <a:spcPts val="1000"/>
                </a:spcAft>
              </a:pP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10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r>
                <a:rPr kumimoji="0" lang="en-CA" sz="1370" b="0" i="0" u="none" strike="noStrike" cap="none" normalizeH="0" baseline="0" dirty="0" smtClean="0">
                  <a:ln>
                    <a:noFill/>
                  </a:ln>
                  <a:solidFill>
                    <a:schemeClr val="tx1"/>
                  </a:solidFill>
                  <a:effectLst/>
                  <a:latin typeface="Calibri" pitchFamily="34" charset="0"/>
                  <a:cs typeface="Arial" pitchFamily="34" charset="0"/>
                </a:rPr>
                <a:t>      </a:t>
              </a:r>
            </a:p>
            <a:p>
              <a:pPr lvl="0" fontAlgn="base">
                <a:spcBef>
                  <a:spcPct val="0"/>
                </a:spcBef>
                <a:spcAft>
                  <a:spcPts val="1000"/>
                </a:spcAft>
              </a:pP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20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endParaRPr kumimoji="0" lang="en-CA" sz="1370" b="0" i="0" u="none" strike="noStrike" cap="none" normalizeH="0" baseline="0" dirty="0" smtClean="0">
                <a:ln>
                  <a:noFill/>
                </a:ln>
                <a:solidFill>
                  <a:schemeClr val="tx1"/>
                </a:solidFill>
                <a:effectLst/>
                <a:latin typeface="Calibri" pitchFamily="34" charset="0"/>
                <a:cs typeface="Arial" pitchFamily="34" charset="0"/>
              </a:endParaRPr>
            </a:p>
            <a:p>
              <a:pPr lvl="0" fontAlgn="base">
                <a:spcBef>
                  <a:spcPct val="0"/>
                </a:spcBef>
                <a:spcAft>
                  <a:spcPts val="1000"/>
                </a:spcAft>
              </a:pP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30</a:t>
              </a:r>
              <a:r>
                <a:rPr lang="en-CA" sz="1370" dirty="0" smtClean="0">
                  <a:latin typeface="Symbol" pitchFamily="18" charset="2"/>
                  <a:cs typeface="Arial" pitchFamily="34" charset="0"/>
                </a:rPr>
                <a:t>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endParaRPr kumimoji="0" lang="en-US" sz="137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14" name="Oval 13"/>
          <p:cNvSpPr/>
          <p:nvPr/>
        </p:nvSpPr>
        <p:spPr>
          <a:xfrm>
            <a:off x="1524000" y="35814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0" name="Oval 19"/>
          <p:cNvSpPr/>
          <p:nvPr/>
        </p:nvSpPr>
        <p:spPr>
          <a:xfrm>
            <a:off x="3124200" y="25908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1" name="Oval 20"/>
          <p:cNvSpPr/>
          <p:nvPr/>
        </p:nvSpPr>
        <p:spPr>
          <a:xfrm>
            <a:off x="4648200" y="21336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2" name="Oval 21"/>
          <p:cNvSpPr/>
          <p:nvPr/>
        </p:nvSpPr>
        <p:spPr>
          <a:xfrm>
            <a:off x="3962400" y="14478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Oval 22"/>
          <p:cNvSpPr/>
          <p:nvPr/>
        </p:nvSpPr>
        <p:spPr>
          <a:xfrm>
            <a:off x="3473669" y="4064876"/>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Oval 24"/>
          <p:cNvSpPr/>
          <p:nvPr/>
        </p:nvSpPr>
        <p:spPr>
          <a:xfrm>
            <a:off x="2514600" y="38862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Oval 25"/>
          <p:cNvSpPr/>
          <p:nvPr/>
        </p:nvSpPr>
        <p:spPr>
          <a:xfrm>
            <a:off x="4495800" y="33528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7" name="Oval 26"/>
          <p:cNvSpPr/>
          <p:nvPr/>
        </p:nvSpPr>
        <p:spPr>
          <a:xfrm>
            <a:off x="2667000" y="32766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0" name="Oval 29"/>
          <p:cNvSpPr/>
          <p:nvPr/>
        </p:nvSpPr>
        <p:spPr>
          <a:xfrm>
            <a:off x="4495800" y="9144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3" name="Oval 32"/>
          <p:cNvSpPr/>
          <p:nvPr/>
        </p:nvSpPr>
        <p:spPr>
          <a:xfrm>
            <a:off x="3612931" y="2078421"/>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9" name="Oval 28"/>
          <p:cNvSpPr/>
          <p:nvPr/>
        </p:nvSpPr>
        <p:spPr>
          <a:xfrm>
            <a:off x="1219200" y="914400"/>
            <a:ext cx="457200" cy="45720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0" grpId="0" animBg="1"/>
      <p:bldP spid="21" grpId="0" animBg="1"/>
      <p:bldP spid="22" grpId="0" animBg="1"/>
      <p:bldP spid="23" grpId="0" animBg="1"/>
      <p:bldP spid="25" grpId="0" animBg="1"/>
      <p:bldP spid="26" grpId="0" animBg="1"/>
      <p:bldP spid="27" grpId="0" animBg="1"/>
      <p:bldP spid="30" grpId="0" animBg="1"/>
      <p:bldP spid="33" grpId="0" animBg="1"/>
      <p:bldP spid="2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400" y="381000"/>
            <a:ext cx="8229600" cy="5791200"/>
          </a:xfrm>
        </p:spPr>
        <p:txBody>
          <a:bodyPr>
            <a:normAutofit/>
          </a:bodyPr>
          <a:lstStyle/>
          <a:p>
            <a:r>
              <a:rPr lang="en-CA" dirty="0" smtClean="0">
                <a:solidFill>
                  <a:schemeClr val="tx1"/>
                </a:solidFill>
              </a:rPr>
              <a:t>The 1</a:t>
            </a:r>
            <a:r>
              <a:rPr lang="en-CA" baseline="30000" dirty="0" smtClean="0">
                <a:solidFill>
                  <a:schemeClr val="tx1"/>
                </a:solidFill>
              </a:rPr>
              <a:t>o</a:t>
            </a:r>
            <a:r>
              <a:rPr lang="en-CA" dirty="0" smtClean="0">
                <a:solidFill>
                  <a:schemeClr val="tx1"/>
                </a:solidFill>
              </a:rPr>
              <a:t> spots are the fundamental vibration. Are there other harmonics? If the universe was vibrating like a long spring, what size would second and third harmonics have?</a:t>
            </a:r>
          </a:p>
          <a:p>
            <a:endParaRPr lang="en-CA" dirty="0" smtClean="0">
              <a:solidFill>
                <a:schemeClr val="tx1"/>
              </a:solidFill>
            </a:endParaRPr>
          </a:p>
          <a:p>
            <a:pPr marL="514350" indent="-514350" algn="l">
              <a:buAutoNum type="alphaUcParenR"/>
            </a:pPr>
            <a:r>
              <a:rPr lang="en-CA" dirty="0" smtClean="0">
                <a:solidFill>
                  <a:schemeClr val="tx1"/>
                </a:solidFill>
              </a:rPr>
              <a:t>1/2</a:t>
            </a:r>
            <a:r>
              <a:rPr lang="en-CA" baseline="30000" dirty="0" smtClean="0">
                <a:solidFill>
                  <a:schemeClr val="tx1"/>
                </a:solidFill>
              </a:rPr>
              <a:t>o</a:t>
            </a:r>
            <a:r>
              <a:rPr lang="en-CA" dirty="0" smtClean="0">
                <a:solidFill>
                  <a:schemeClr val="tx1"/>
                </a:solidFill>
              </a:rPr>
              <a:t>, 1/3</a:t>
            </a:r>
            <a:r>
              <a:rPr lang="en-CA" baseline="30000" dirty="0" smtClean="0">
                <a:solidFill>
                  <a:schemeClr val="tx1"/>
                </a:solidFill>
              </a:rPr>
              <a:t>o</a:t>
            </a:r>
            <a:r>
              <a:rPr lang="en-CA" dirty="0" smtClean="0">
                <a:solidFill>
                  <a:schemeClr val="tx1"/>
                </a:solidFill>
              </a:rPr>
              <a:t>  </a:t>
            </a:r>
          </a:p>
          <a:p>
            <a:pPr marL="514350" indent="-514350" algn="l">
              <a:buAutoNum type="alphaUcParenR"/>
            </a:pPr>
            <a:r>
              <a:rPr lang="en-CA" dirty="0" smtClean="0">
                <a:solidFill>
                  <a:schemeClr val="tx1"/>
                </a:solidFill>
              </a:rPr>
              <a:t>2</a:t>
            </a:r>
            <a:r>
              <a:rPr lang="en-CA" baseline="30000" dirty="0" smtClean="0">
                <a:solidFill>
                  <a:schemeClr val="tx1"/>
                </a:solidFill>
              </a:rPr>
              <a:t>o</a:t>
            </a:r>
            <a:r>
              <a:rPr lang="en-CA" dirty="0" smtClean="0">
                <a:solidFill>
                  <a:schemeClr val="tx1"/>
                </a:solidFill>
              </a:rPr>
              <a:t>, 3</a:t>
            </a:r>
            <a:r>
              <a:rPr lang="en-CA" baseline="30000" dirty="0" smtClean="0">
                <a:solidFill>
                  <a:schemeClr val="tx1"/>
                </a:solidFill>
              </a:rPr>
              <a:t>o</a:t>
            </a:r>
            <a:r>
              <a:rPr lang="en-CA" dirty="0" smtClean="0">
                <a:solidFill>
                  <a:schemeClr val="tx1"/>
                </a:solidFill>
              </a:rPr>
              <a:t>	</a:t>
            </a:r>
          </a:p>
          <a:p>
            <a:pPr marL="514350" indent="-514350" algn="l">
              <a:buAutoNum type="alphaUcParenR"/>
            </a:pPr>
            <a:r>
              <a:rPr lang="en-CA" dirty="0" smtClean="0">
                <a:solidFill>
                  <a:schemeClr val="tx1"/>
                </a:solidFill>
              </a:rPr>
              <a:t>1/2</a:t>
            </a:r>
            <a:r>
              <a:rPr lang="en-CA" baseline="30000" dirty="0" smtClean="0">
                <a:solidFill>
                  <a:schemeClr val="tx1"/>
                </a:solidFill>
              </a:rPr>
              <a:t>o</a:t>
            </a:r>
            <a:r>
              <a:rPr lang="en-CA" dirty="0" smtClean="0">
                <a:solidFill>
                  <a:schemeClr val="tx1"/>
                </a:solidFill>
              </a:rPr>
              <a:t>, 1/4</a:t>
            </a:r>
            <a:r>
              <a:rPr lang="en-CA" baseline="30000" dirty="0" smtClean="0">
                <a:solidFill>
                  <a:schemeClr val="tx1"/>
                </a:solidFill>
              </a:rPr>
              <a:t>o</a:t>
            </a:r>
            <a:r>
              <a:rPr lang="en-CA" dirty="0" smtClean="0">
                <a:solidFill>
                  <a:schemeClr val="tx1"/>
                </a:solidFill>
              </a:rPr>
              <a:t>	  </a:t>
            </a:r>
          </a:p>
          <a:p>
            <a:pPr marL="514350" indent="-514350" algn="l">
              <a:buAutoNum type="alphaUcParenR"/>
            </a:pPr>
            <a:r>
              <a:rPr lang="en-CA" dirty="0" smtClean="0">
                <a:solidFill>
                  <a:schemeClr val="tx1"/>
                </a:solidFill>
              </a:rPr>
              <a:t>2</a:t>
            </a:r>
            <a:r>
              <a:rPr lang="en-CA" baseline="30000" dirty="0" smtClean="0">
                <a:solidFill>
                  <a:schemeClr val="tx1"/>
                </a:solidFill>
              </a:rPr>
              <a:t>o</a:t>
            </a:r>
            <a:r>
              <a:rPr lang="en-CA" dirty="0" smtClean="0">
                <a:solidFill>
                  <a:schemeClr val="tx1"/>
                </a:solidFill>
              </a:rPr>
              <a:t>, 4</a:t>
            </a:r>
            <a:r>
              <a:rPr lang="en-CA" baseline="30000" dirty="0" smtClean="0">
                <a:solidFill>
                  <a:schemeClr val="tx1"/>
                </a:solidFill>
              </a:rPr>
              <a:t>o</a:t>
            </a:r>
            <a:r>
              <a:rPr lang="en-CA" dirty="0" smtClean="0">
                <a:solidFill>
                  <a:schemeClr val="tx1"/>
                </a:solidFill>
              </a:rPr>
              <a:t> </a:t>
            </a:r>
          </a:p>
        </p:txBody>
      </p:sp>
      <p:pic>
        <p:nvPicPr>
          <p:cNvPr id="6" name="Picture 4" descr="standing-waves-on-floor"/>
          <p:cNvPicPr>
            <a:picLocks noChangeAspect="1" noChangeArrowheads="1"/>
          </p:cNvPicPr>
          <p:nvPr/>
        </p:nvPicPr>
        <p:blipFill>
          <a:blip r:embed="rId2" cstate="print"/>
          <a:srcRect/>
          <a:stretch>
            <a:fillRect/>
          </a:stretch>
        </p:blipFill>
        <p:spPr bwMode="auto">
          <a:xfrm>
            <a:off x="4419600" y="2971800"/>
            <a:ext cx="3292245" cy="2731442"/>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find.spa.umn.edu/~pryke/teaching/natsci102/spring-2005/cmbmaplab/b98.gif"/>
          <p:cNvPicPr/>
          <p:nvPr/>
        </p:nvPicPr>
        <p:blipFill>
          <a:blip r:embed="rId2" cstate="print"/>
          <a:srcRect/>
          <a:stretch>
            <a:fillRect/>
          </a:stretch>
        </p:blipFill>
        <p:spPr bwMode="auto">
          <a:xfrm>
            <a:off x="381000" y="533400"/>
            <a:ext cx="5334000" cy="4724400"/>
          </a:xfrm>
          <a:prstGeom prst="rect">
            <a:avLst/>
          </a:prstGeom>
          <a:noFill/>
          <a:ln w="9525">
            <a:noFill/>
            <a:miter lim="800000"/>
            <a:headEnd/>
            <a:tailEnd/>
          </a:ln>
        </p:spPr>
      </p:pic>
      <p:sp>
        <p:nvSpPr>
          <p:cNvPr id="3" name="Subtitle 2"/>
          <p:cNvSpPr>
            <a:spLocks noGrp="1"/>
          </p:cNvSpPr>
          <p:nvPr>
            <p:ph type="subTitle" idx="1"/>
          </p:nvPr>
        </p:nvSpPr>
        <p:spPr>
          <a:xfrm>
            <a:off x="533400" y="5257800"/>
            <a:ext cx="8229600" cy="914400"/>
          </a:xfrm>
        </p:spPr>
        <p:txBody>
          <a:bodyPr>
            <a:normAutofit/>
          </a:bodyPr>
          <a:lstStyle/>
          <a:p>
            <a:r>
              <a:rPr lang="en-CA" dirty="0" smtClean="0">
                <a:solidFill>
                  <a:schemeClr val="tx1"/>
                </a:solidFill>
              </a:rPr>
              <a:t>Where are these higher harmonics?</a:t>
            </a:r>
          </a:p>
        </p:txBody>
      </p:sp>
      <p:cxnSp>
        <p:nvCxnSpPr>
          <p:cNvPr id="31" name="Straight Arrow Connector 30"/>
          <p:cNvCxnSpPr/>
          <p:nvPr/>
        </p:nvCxnSpPr>
        <p:spPr>
          <a:xfrm flipH="1">
            <a:off x="4572000" y="2133600"/>
            <a:ext cx="914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762000" y="2514600"/>
            <a:ext cx="8382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4267200" y="4419600"/>
            <a:ext cx="914400"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2362200" y="3124200"/>
            <a:ext cx="685800" cy="457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3048000" y="3962400"/>
            <a:ext cx="76200" cy="838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9" name="Group 15"/>
          <p:cNvGrpSpPr/>
          <p:nvPr/>
        </p:nvGrpSpPr>
        <p:grpSpPr>
          <a:xfrm>
            <a:off x="5334000" y="762000"/>
            <a:ext cx="1524000" cy="3810000"/>
            <a:chOff x="6248400" y="914400"/>
            <a:chExt cx="774065" cy="3810000"/>
          </a:xfrm>
        </p:grpSpPr>
        <p:grpSp>
          <p:nvGrpSpPr>
            <p:cNvPr id="20" name="Group 14"/>
            <p:cNvGrpSpPr/>
            <p:nvPr/>
          </p:nvGrpSpPr>
          <p:grpSpPr>
            <a:xfrm>
              <a:off x="6781800" y="1219200"/>
              <a:ext cx="240665" cy="3505148"/>
              <a:chOff x="6781800" y="1219200"/>
              <a:chExt cx="240665" cy="3505148"/>
            </a:xfrm>
          </p:grpSpPr>
          <p:sp>
            <p:nvSpPr>
              <p:cNvPr id="30" name="Rectangle 3"/>
              <p:cNvSpPr>
                <a:spLocks noChangeArrowheads="1"/>
              </p:cNvSpPr>
              <p:nvPr/>
            </p:nvSpPr>
            <p:spPr bwMode="auto">
              <a:xfrm rot="16200000">
                <a:off x="6787859" y="4489741"/>
                <a:ext cx="228548" cy="240665"/>
              </a:xfrm>
              <a:prstGeom prst="rect">
                <a:avLst/>
              </a:prstGeom>
              <a:solidFill>
                <a:srgbClr val="170272"/>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33" name="Rectangle 4"/>
              <p:cNvSpPr>
                <a:spLocks noChangeArrowheads="1"/>
              </p:cNvSpPr>
              <p:nvPr/>
            </p:nvSpPr>
            <p:spPr bwMode="auto">
              <a:xfrm rot="16200000">
                <a:off x="6787859" y="3956341"/>
                <a:ext cx="228548" cy="240665"/>
              </a:xfrm>
              <a:prstGeom prst="rect">
                <a:avLst/>
              </a:prstGeom>
              <a:solidFill>
                <a:srgbClr val="3399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34" name="Rectangle 5"/>
              <p:cNvSpPr>
                <a:spLocks noChangeArrowheads="1"/>
              </p:cNvSpPr>
              <p:nvPr/>
            </p:nvSpPr>
            <p:spPr bwMode="auto">
              <a:xfrm rot="16200000">
                <a:off x="6787859" y="3346741"/>
                <a:ext cx="228548" cy="240665"/>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35" name="Rectangle 6"/>
              <p:cNvSpPr>
                <a:spLocks noChangeArrowheads="1"/>
              </p:cNvSpPr>
              <p:nvPr/>
            </p:nvSpPr>
            <p:spPr bwMode="auto">
              <a:xfrm rot="16200000">
                <a:off x="6787859" y="2813341"/>
                <a:ext cx="228548" cy="240665"/>
              </a:xfrm>
              <a:prstGeom prst="rect">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36" name="Rectangle 7"/>
              <p:cNvSpPr>
                <a:spLocks noChangeArrowheads="1"/>
              </p:cNvSpPr>
              <p:nvPr/>
            </p:nvSpPr>
            <p:spPr bwMode="auto">
              <a:xfrm rot="16200000">
                <a:off x="6787859" y="2279941"/>
                <a:ext cx="228548" cy="240665"/>
              </a:xfrm>
              <a:prstGeom prst="rect">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37" name="Rectangle 9"/>
              <p:cNvSpPr>
                <a:spLocks noChangeArrowheads="1"/>
              </p:cNvSpPr>
              <p:nvPr/>
            </p:nvSpPr>
            <p:spPr bwMode="auto">
              <a:xfrm rot="16200000">
                <a:off x="6787859" y="1213141"/>
                <a:ext cx="228548" cy="240665"/>
              </a:xfrm>
              <a:prstGeom prst="rect">
                <a:avLst/>
              </a:prstGeom>
              <a:solidFill>
                <a:srgbClr val="99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38" name="Rectangle 8"/>
              <p:cNvSpPr>
                <a:spLocks noChangeArrowheads="1"/>
              </p:cNvSpPr>
              <p:nvPr/>
            </p:nvSpPr>
            <p:spPr bwMode="auto">
              <a:xfrm rot="16200000">
                <a:off x="6787859" y="1746541"/>
                <a:ext cx="228548" cy="240665"/>
              </a:xfrm>
              <a:prstGeom prst="rect">
                <a:avLst/>
              </a:prstGeom>
              <a:solidFill>
                <a:srgbClr val="FF33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grpSp>
        <p:sp>
          <p:nvSpPr>
            <p:cNvPr id="21" name="Text Box 10"/>
            <p:cNvSpPr txBox="1">
              <a:spLocks noChangeArrowheads="1"/>
            </p:cNvSpPr>
            <p:nvPr/>
          </p:nvSpPr>
          <p:spPr bwMode="auto">
            <a:xfrm>
              <a:off x="6248400" y="914400"/>
              <a:ext cx="535310" cy="3810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endParaRPr lang="en-CA" sz="1100" dirty="0" smtClean="0">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lang="en-CA" sz="1370" dirty="0" smtClean="0">
                  <a:latin typeface="Calibri" pitchFamily="34" charset="0"/>
                  <a:cs typeface="Arial" pitchFamily="34" charset="0"/>
                </a:rPr>
                <a:t>+</a:t>
              </a:r>
              <a:r>
                <a:rPr kumimoji="0" lang="en-CA" sz="1370" b="0" i="0" u="none" strike="noStrike" cap="none" normalizeH="0" baseline="0" dirty="0" smtClean="0">
                  <a:ln>
                    <a:noFill/>
                  </a:ln>
                  <a:solidFill>
                    <a:schemeClr val="tx1"/>
                  </a:solidFill>
                  <a:effectLst/>
                  <a:latin typeface="Calibri" pitchFamily="34" charset="0"/>
                  <a:cs typeface="Arial" pitchFamily="34" charset="0"/>
                </a:rPr>
                <a:t>30   </a:t>
              </a:r>
              <a:r>
                <a:rPr kumimoji="0" lang="en-CA" sz="1370" b="0" i="0" u="none" strike="noStrike" cap="none" normalizeH="0" baseline="0" dirty="0" err="1" smtClean="0">
                  <a:ln>
                    <a:noFill/>
                  </a:ln>
                  <a:solidFill>
                    <a:schemeClr val="tx1"/>
                  </a:solidFill>
                  <a:effectLst/>
                  <a:latin typeface="Symbol" pitchFamily="18" charset="2"/>
                  <a:cs typeface="Arial" pitchFamily="34" charset="0"/>
                </a:rPr>
                <a:t>m</a:t>
              </a:r>
              <a:r>
                <a:rPr kumimoji="0" lang="en-CA" sz="1370" b="0" i="0" u="none" strike="noStrike" cap="none" normalizeH="0" baseline="0" dirty="0" err="1" smtClean="0">
                  <a:ln>
                    <a:noFill/>
                  </a:ln>
                  <a:solidFill>
                    <a:schemeClr val="tx1"/>
                  </a:solidFill>
                  <a:effectLst/>
                  <a:latin typeface="Calibri" pitchFamily="34" charset="0"/>
                  <a:cs typeface="Arial" pitchFamily="34" charset="0"/>
                </a:rPr>
                <a:t>K</a:t>
              </a:r>
              <a:endParaRPr kumimoji="0" lang="en-CA" sz="1370" b="0" i="0" u="none" strike="noStrike" cap="none" normalizeH="0" baseline="0" dirty="0" smtClean="0">
                <a:ln>
                  <a:noFill/>
                </a:ln>
                <a:solidFill>
                  <a:schemeClr val="tx1"/>
                </a:solidFill>
                <a:effectLst/>
                <a:latin typeface="Calibri" pitchFamily="34" charset="0"/>
                <a:cs typeface="Arial" pitchFamily="34" charset="0"/>
              </a:endParaRPr>
            </a:p>
            <a:p>
              <a:pPr lvl="0" fontAlgn="base">
                <a:spcBef>
                  <a:spcPct val="0"/>
                </a:spcBef>
                <a:spcAft>
                  <a:spcPts val="1000"/>
                </a:spcAft>
              </a:pPr>
              <a:r>
                <a:rPr kumimoji="0" lang="en-CA" sz="1370" b="0" i="0" u="none" strike="noStrike" cap="none" normalizeH="0" baseline="0" dirty="0" smtClean="0">
                  <a:ln>
                    <a:noFill/>
                  </a:ln>
                  <a:solidFill>
                    <a:schemeClr val="tx1"/>
                  </a:solidFill>
                  <a:effectLst/>
                  <a:latin typeface="Calibri" pitchFamily="34" charset="0"/>
                  <a:cs typeface="Arial" pitchFamily="34" charset="0"/>
                </a:rPr>
                <a:t> +20</a:t>
              </a:r>
              <a:r>
                <a:rPr lang="en-CA" sz="1370" dirty="0" smtClean="0">
                  <a:latin typeface="Symbol" pitchFamily="18" charset="2"/>
                  <a:cs typeface="Arial" pitchFamily="34" charset="0"/>
                </a:rPr>
                <a:t>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r>
                <a:rPr kumimoji="0" lang="en-CA" sz="1370" b="0" i="0" u="none" strike="noStrike" cap="none" normalizeH="0" baseline="0" dirty="0" smtClean="0">
                  <a:ln>
                    <a:noFill/>
                  </a:ln>
                  <a:solidFill>
                    <a:schemeClr val="tx1"/>
                  </a:solidFill>
                  <a:effectLst/>
                  <a:latin typeface="Calibri" pitchFamily="34" charset="0"/>
                  <a:cs typeface="Arial" pitchFamily="34" charset="0"/>
                </a:rPr>
                <a:t>      </a:t>
              </a:r>
            </a:p>
            <a:p>
              <a:pPr lvl="0" fontAlgn="base">
                <a:spcBef>
                  <a:spcPct val="0"/>
                </a:spcBef>
                <a:spcAft>
                  <a:spcPts val="1000"/>
                </a:spcAft>
              </a:pPr>
              <a:r>
                <a:rPr kumimoji="0" lang="en-CA" sz="1370" b="0" i="0" u="none" strike="noStrike" cap="none" normalizeH="0" baseline="0" dirty="0" smtClean="0">
                  <a:ln>
                    <a:noFill/>
                  </a:ln>
                  <a:solidFill>
                    <a:schemeClr val="tx1"/>
                  </a:solidFill>
                  <a:effectLst/>
                  <a:latin typeface="Calibri" pitchFamily="34" charset="0"/>
                  <a:cs typeface="Arial" pitchFamily="34" charset="0"/>
                </a:rPr>
                <a:t> +10</a:t>
              </a:r>
              <a:r>
                <a:rPr lang="en-CA" sz="1370" dirty="0" smtClean="0">
                  <a:latin typeface="Symbol" pitchFamily="18" charset="2"/>
                  <a:cs typeface="Arial" pitchFamily="34" charset="0"/>
                </a:rPr>
                <a:t>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r>
                <a:rPr kumimoji="0" lang="en-CA" sz="1370" b="0" i="0" u="none" strike="noStrike" cap="none" normalizeH="0" baseline="0" dirty="0" smtClean="0">
                  <a:ln>
                    <a:noFill/>
                  </a:ln>
                  <a:solidFill>
                    <a:schemeClr val="tx1"/>
                  </a:solidFill>
                  <a:effectLst/>
                  <a:latin typeface="Calibri" pitchFamily="34" charset="0"/>
                  <a:cs typeface="Arial" pitchFamily="34" charset="0"/>
                </a:rPr>
                <a:t>       </a:t>
              </a:r>
            </a:p>
            <a:p>
              <a:pPr lvl="0" fontAlgn="base">
                <a:spcBef>
                  <a:spcPct val="0"/>
                </a:spcBef>
                <a:spcAft>
                  <a:spcPts val="1000"/>
                </a:spcAft>
              </a:pPr>
              <a:r>
                <a:rPr kumimoji="0" lang="en-CA" sz="1370" b="0" i="0" u="none" strike="noStrike" cap="none" normalizeH="0" baseline="0" dirty="0" smtClean="0">
                  <a:ln>
                    <a:noFill/>
                  </a:ln>
                  <a:solidFill>
                    <a:schemeClr val="tx1"/>
                  </a:solidFill>
                  <a:effectLst/>
                  <a:latin typeface="Calibri" pitchFamily="34" charset="0"/>
                  <a:cs typeface="Arial" pitchFamily="34" charset="0"/>
                </a:rPr>
                <a:t>  0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r>
                <a:rPr kumimoji="0" lang="en-CA" sz="1370" b="0" i="0" u="none" strike="noStrike" cap="none" normalizeH="0" baseline="0" dirty="0" smtClean="0">
                  <a:ln>
                    <a:noFill/>
                  </a:ln>
                  <a:solidFill>
                    <a:schemeClr val="tx1"/>
                  </a:solidFill>
                  <a:effectLst/>
                  <a:latin typeface="Calibri" pitchFamily="34" charset="0"/>
                  <a:cs typeface="Arial" pitchFamily="34" charset="0"/>
                </a:rPr>
                <a:t>   </a:t>
              </a:r>
            </a:p>
            <a:p>
              <a:pPr lvl="0" fontAlgn="base">
                <a:spcBef>
                  <a:spcPct val="0"/>
                </a:spcBef>
                <a:spcAft>
                  <a:spcPts val="1000"/>
                </a:spcAft>
              </a:pP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10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r>
                <a:rPr kumimoji="0" lang="en-CA" sz="1370" b="0" i="0" u="none" strike="noStrike" cap="none" normalizeH="0" baseline="0" dirty="0" smtClean="0">
                  <a:ln>
                    <a:noFill/>
                  </a:ln>
                  <a:solidFill>
                    <a:schemeClr val="tx1"/>
                  </a:solidFill>
                  <a:effectLst/>
                  <a:latin typeface="Calibri" pitchFamily="34" charset="0"/>
                  <a:cs typeface="Arial" pitchFamily="34" charset="0"/>
                </a:rPr>
                <a:t>      </a:t>
              </a:r>
            </a:p>
            <a:p>
              <a:pPr lvl="0" fontAlgn="base">
                <a:spcBef>
                  <a:spcPct val="0"/>
                </a:spcBef>
                <a:spcAft>
                  <a:spcPts val="1000"/>
                </a:spcAft>
              </a:pP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20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
              </a:r>
              <a:br>
                <a:rPr kumimoji="0" lang="en-CA" sz="1370" b="0" i="0" u="none" strike="noStrike" cap="none" normalizeH="0" baseline="0" dirty="0" smtClean="0">
                  <a:ln>
                    <a:noFill/>
                  </a:ln>
                  <a:solidFill>
                    <a:schemeClr val="tx1"/>
                  </a:solidFill>
                  <a:effectLst/>
                  <a:latin typeface="Calibri" pitchFamily="34" charset="0"/>
                  <a:cs typeface="Arial" pitchFamily="34" charset="0"/>
                </a:rPr>
              </a:br>
              <a:endParaRPr kumimoji="0" lang="en-CA" sz="1370" b="0" i="0" u="none" strike="noStrike" cap="none" normalizeH="0" baseline="0" dirty="0" smtClean="0">
                <a:ln>
                  <a:noFill/>
                </a:ln>
                <a:solidFill>
                  <a:schemeClr val="tx1"/>
                </a:solidFill>
                <a:effectLst/>
                <a:latin typeface="Calibri" pitchFamily="34" charset="0"/>
                <a:cs typeface="Arial" pitchFamily="34" charset="0"/>
              </a:endParaRPr>
            </a:p>
            <a:p>
              <a:pPr lvl="0" fontAlgn="base">
                <a:spcBef>
                  <a:spcPct val="0"/>
                </a:spcBef>
                <a:spcAft>
                  <a:spcPts val="1000"/>
                </a:spcAft>
              </a:pPr>
              <a:r>
                <a:rPr lang="en-CA" sz="1370" dirty="0" smtClean="0">
                  <a:latin typeface="Calibri" pitchFamily="34" charset="0"/>
                  <a:cs typeface="Arial" pitchFamily="34" charset="0"/>
                </a:rPr>
                <a:t>- </a:t>
              </a:r>
              <a:r>
                <a:rPr kumimoji="0" lang="en-CA" sz="1370" b="0" i="0" u="none" strike="noStrike" cap="none" normalizeH="0" baseline="0" dirty="0" smtClean="0">
                  <a:ln>
                    <a:noFill/>
                  </a:ln>
                  <a:solidFill>
                    <a:schemeClr val="tx1"/>
                  </a:solidFill>
                  <a:effectLst/>
                  <a:latin typeface="Calibri" pitchFamily="34" charset="0"/>
                  <a:cs typeface="Arial" pitchFamily="34" charset="0"/>
                </a:rPr>
                <a:t>30</a:t>
              </a:r>
              <a:r>
                <a:rPr lang="en-CA" sz="1370" dirty="0" smtClean="0">
                  <a:latin typeface="Symbol" pitchFamily="18" charset="2"/>
                  <a:cs typeface="Arial" pitchFamily="34" charset="0"/>
                </a:rPr>
                <a:t>  </a:t>
              </a:r>
              <a:r>
                <a:rPr lang="en-CA" sz="1370" dirty="0" err="1" smtClean="0">
                  <a:latin typeface="Symbol" pitchFamily="18" charset="2"/>
                  <a:cs typeface="Arial" pitchFamily="34" charset="0"/>
                </a:rPr>
                <a:t>m</a:t>
              </a:r>
              <a:r>
                <a:rPr lang="en-CA" sz="1370" dirty="0" err="1" smtClean="0">
                  <a:latin typeface="Calibri" pitchFamily="34" charset="0"/>
                  <a:cs typeface="Arial" pitchFamily="34" charset="0"/>
                </a:rPr>
                <a:t>K</a:t>
              </a:r>
              <a:endParaRPr kumimoji="0" lang="en-US" sz="1370" b="0" i="0" u="none" strike="noStrike" cap="none" normalizeH="0" baseline="0" dirty="0" smtClean="0">
                <a:ln>
                  <a:noFill/>
                </a:ln>
                <a:solidFill>
                  <a:schemeClr val="tx1"/>
                </a:solidFill>
                <a:effectLst/>
                <a:latin typeface="Arial" pitchFamily="34" charset="0"/>
                <a:cs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381000"/>
            <a:ext cx="8382000" cy="1981200"/>
          </a:xfrm>
        </p:spPr>
        <p:txBody>
          <a:bodyPr>
            <a:normAutofit fontScale="92500" lnSpcReduction="10000"/>
          </a:bodyPr>
          <a:lstStyle/>
          <a:p>
            <a:r>
              <a:rPr lang="en-CA" dirty="0" smtClean="0">
                <a:solidFill>
                  <a:schemeClr val="tx1"/>
                </a:solidFill>
              </a:rPr>
              <a:t>The map of the CMB has been analysed to find the harmonics and their strengths. This is shown in the graph below. How many harmonics did they find? </a:t>
            </a:r>
          </a:p>
          <a:p>
            <a:r>
              <a:rPr lang="en-CA" dirty="0" smtClean="0">
                <a:solidFill>
                  <a:schemeClr val="tx1"/>
                </a:solidFill>
              </a:rPr>
              <a:t>A) 2		B) 3		C) 4		D) 5</a:t>
            </a:r>
          </a:p>
        </p:txBody>
      </p:sp>
      <p:pic>
        <p:nvPicPr>
          <p:cNvPr id="4" name="Picture 3" descr="http://sci.esa.int/../science-e-media/img/63/Planck_power_spectrum_625.jpg"/>
          <p:cNvPicPr/>
          <p:nvPr/>
        </p:nvPicPr>
        <p:blipFill>
          <a:blip r:embed="rId2" cstate="print"/>
          <a:srcRect/>
          <a:stretch>
            <a:fillRect/>
          </a:stretch>
        </p:blipFill>
        <p:spPr bwMode="auto">
          <a:xfrm>
            <a:off x="914400" y="2133600"/>
            <a:ext cx="7432802" cy="4114800"/>
          </a:xfrm>
          <a:prstGeom prst="rect">
            <a:avLst/>
          </a:prstGeom>
          <a:noFill/>
          <a:ln w="9525">
            <a:noFill/>
            <a:miter lim="800000"/>
            <a:headEnd/>
            <a:tailEnd/>
          </a:ln>
        </p:spPr>
      </p:pic>
      <p:sp>
        <p:nvSpPr>
          <p:cNvPr id="9217" name="Rectangle 1"/>
          <p:cNvSpPr>
            <a:spLocks noChangeArrowheads="1"/>
          </p:cNvSpPr>
          <p:nvPr/>
        </p:nvSpPr>
        <p:spPr bwMode="auto">
          <a:xfrm>
            <a:off x="2209800" y="6400800"/>
            <a:ext cx="6705600"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http://sci.esa.int/planck/51555-planck-power-spectrum-of-temperature-fluctuations-in-the-cosmic-microwave-background/</a:t>
            </a:r>
            <a:r>
              <a:rPr kumimoji="0" lang="en-CA"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C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File:Mission spectrum.png">
            <a:hlinkClick r:id="rId2"/>
          </p:cNvPr>
          <p:cNvPicPr/>
          <p:nvPr/>
        </p:nvPicPr>
        <p:blipFill>
          <a:blip r:embed="rId3" cstate="print"/>
          <a:srcRect/>
          <a:stretch>
            <a:fillRect/>
          </a:stretch>
        </p:blipFill>
        <p:spPr bwMode="auto">
          <a:xfrm>
            <a:off x="609600" y="914400"/>
            <a:ext cx="3657600" cy="2491991"/>
          </a:xfrm>
          <a:prstGeom prst="rect">
            <a:avLst/>
          </a:prstGeom>
          <a:noFill/>
          <a:ln w="9525">
            <a:noFill/>
            <a:miter lim="800000"/>
            <a:headEnd/>
            <a:tailEnd/>
          </a:ln>
        </p:spPr>
      </p:pic>
      <p:sp>
        <p:nvSpPr>
          <p:cNvPr id="5" name="Subtitle 2"/>
          <p:cNvSpPr txBox="1">
            <a:spLocks/>
          </p:cNvSpPr>
          <p:nvPr/>
        </p:nvSpPr>
        <p:spPr>
          <a:xfrm>
            <a:off x="152400" y="3733800"/>
            <a:ext cx="8686800" cy="2514600"/>
          </a:xfrm>
          <a:prstGeom prst="rect">
            <a:avLst/>
          </a:prstGeom>
        </p:spPr>
        <p:txBody>
          <a:bodyPr vert="horz" lIns="91440" tIns="45720" rIns="91440" bIns="45720" rtlCol="0">
            <a:normAutofit lnSpcReduction="10000"/>
          </a:bodyPr>
          <a:lstStyle/>
          <a:p>
            <a:pPr lvl="0" algn="ctr">
              <a:spcBef>
                <a:spcPct val="20000"/>
              </a:spcBef>
              <a:defRPr/>
            </a:pPr>
            <a:r>
              <a:rPr lang="en-CA" sz="3200" dirty="0" smtClean="0"/>
              <a:t>Build a similar </a:t>
            </a:r>
            <a:r>
              <a:rPr kumimoji="0" lang="en-CA" sz="3200" b="0" i="0" u="none" strike="noStrike" kern="1200" cap="none" spc="0" normalizeH="0" baseline="0" noProof="0" dirty="0" smtClean="0">
                <a:ln>
                  <a:noFill/>
                </a:ln>
                <a:solidFill>
                  <a:schemeClr val="tx1"/>
                </a:solidFill>
                <a:effectLst/>
                <a:uLnTx/>
                <a:uFillTx/>
                <a:latin typeface="+mn-lt"/>
                <a:ea typeface="+mn-ea"/>
                <a:cs typeface="+mn-cs"/>
              </a:rPr>
              <a:t>wave using the PhET simulation</a:t>
            </a:r>
            <a:r>
              <a:rPr kumimoji="0" lang="en-CA" sz="3200" b="0" i="0" u="none" strike="noStrike" kern="1200" cap="none" spc="0" normalizeH="0" noProof="0" dirty="0" smtClean="0">
                <a:ln>
                  <a:noFill/>
                </a:ln>
                <a:solidFill>
                  <a:schemeClr val="tx1"/>
                </a:solidFill>
                <a:effectLst/>
                <a:uLnTx/>
                <a:uFillTx/>
                <a:latin typeface="+mn-lt"/>
                <a:ea typeface="+mn-ea"/>
                <a:cs typeface="+mn-cs"/>
              </a:rPr>
              <a:t>. </a:t>
            </a:r>
          </a:p>
          <a:p>
            <a:pPr lvl="0" algn="ctr">
              <a:spcBef>
                <a:spcPct val="20000"/>
              </a:spcBef>
              <a:defRPr/>
            </a:pPr>
            <a:r>
              <a:rPr kumimoji="0" lang="en-CA" sz="3200" b="0" i="0" u="none" strike="noStrike" kern="1200" cap="none" spc="0" normalizeH="0" noProof="0" dirty="0" smtClean="0">
                <a:ln>
                  <a:noFill/>
                </a:ln>
                <a:solidFill>
                  <a:schemeClr val="tx1"/>
                </a:solidFill>
                <a:effectLst/>
                <a:uLnTx/>
                <a:uFillTx/>
                <a:latin typeface="+mn-lt"/>
                <a:ea typeface="+mn-ea"/>
                <a:cs typeface="+mn-cs"/>
              </a:rPr>
              <a:t>How big should the second  harmonic be compared to the first one? </a:t>
            </a:r>
          </a:p>
          <a:p>
            <a:pPr lvl="0" algn="ctr">
              <a:spcBef>
                <a:spcPct val="20000"/>
              </a:spcBef>
              <a:defRPr/>
            </a:pPr>
            <a:r>
              <a:rPr lang="en-CA" sz="3200" dirty="0" smtClean="0"/>
              <a:t>A) 5800/2500	B) (5800/2500)</a:t>
            </a:r>
            <a:r>
              <a:rPr lang="en-CA" sz="3200" baseline="30000" dirty="0" smtClean="0"/>
              <a:t>2</a:t>
            </a:r>
            <a:r>
              <a:rPr lang="en-CA" sz="3200" dirty="0" smtClean="0"/>
              <a:t>	C) (5800/2500)</a:t>
            </a:r>
            <a:r>
              <a:rPr lang="en-CA" sz="3200" baseline="30000" dirty="0" smtClean="0"/>
              <a:t>1/2</a:t>
            </a:r>
            <a:endParaRPr kumimoji="0" lang="en-CA" sz="3200" b="0" i="0" u="none" strike="noStrike" kern="1200" cap="none" spc="0" normalizeH="0" noProof="0" dirty="0" smtClean="0">
              <a:ln>
                <a:noFill/>
              </a:ln>
              <a:solidFill>
                <a:schemeClr val="tx1"/>
              </a:solidFill>
              <a:effectLst/>
              <a:uLnTx/>
              <a:uFillTx/>
              <a:latin typeface="+mn-lt"/>
              <a:ea typeface="+mn-ea"/>
              <a:cs typeface="+mn-cs"/>
            </a:endParaRPr>
          </a:p>
          <a:p>
            <a:pPr lvl="0" algn="ctr">
              <a:spcBef>
                <a:spcPct val="20000"/>
              </a:spcBef>
              <a:defRPr/>
            </a:pPr>
            <a:r>
              <a:rPr lang="en-CA" sz="1600" dirty="0" smtClean="0">
                <a:hlinkClick r:id="rId4"/>
              </a:rPr>
              <a:t>http://phet.colorado.edu/en/simulation/fourier</a:t>
            </a:r>
            <a:r>
              <a:rPr lang="en-CA" sz="1600" dirty="0" smtClean="0"/>
              <a:t> </a:t>
            </a:r>
            <a:r>
              <a:rPr kumimoji="0" lang="en-CA" sz="1500" i="0" u="sng" strike="noStrike" kern="1200" cap="none" spc="0" normalizeH="0" noProof="0" dirty="0" smtClean="0">
                <a:ln>
                  <a:noFill/>
                </a:ln>
                <a:solidFill>
                  <a:schemeClr val="tx1"/>
                </a:solidFill>
                <a:effectLst/>
                <a:uLnTx/>
                <a:uFillTx/>
                <a:latin typeface="+mn-lt"/>
                <a:ea typeface="+mn-ea"/>
                <a:cs typeface="+mn-cs"/>
              </a:rPr>
              <a:t> </a:t>
            </a:r>
          </a:p>
        </p:txBody>
      </p:sp>
      <p:pic>
        <p:nvPicPr>
          <p:cNvPr id="7" name="Picture 6"/>
          <p:cNvPicPr/>
          <p:nvPr/>
        </p:nvPicPr>
        <p:blipFill rotWithShape="1">
          <a:blip r:embed="rId5"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r="50320" b="10491"/>
          <a:stretch/>
        </p:blipFill>
        <p:spPr bwMode="auto">
          <a:xfrm>
            <a:off x="4495800" y="762000"/>
            <a:ext cx="3819525" cy="2752725"/>
          </a:xfrm>
          <a:prstGeom prst="rect">
            <a:avLst/>
          </a:prstGeom>
          <a:ln>
            <a:noFill/>
          </a:ln>
          <a:extLst>
            <a:ext uri="{53640926-AAD7-44D8-BBD7-CCE9431645EC}">
              <a14:shadowObscured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304800" y="533400"/>
            <a:ext cx="8610600" cy="5562600"/>
          </a:xfrm>
          <a:prstGeom prst="rect">
            <a:avLst/>
          </a:prstGeom>
        </p:spPr>
        <p:txBody>
          <a:bodyPr vert="horz" lIns="91440" tIns="45720" rIns="91440" bIns="45720" rtlCol="0">
            <a:normAutofit fontScale="92500" lnSpcReduction="10000"/>
          </a:bodyPr>
          <a:lstStyle/>
          <a:p>
            <a:pPr lvl="0" algn="ctr">
              <a:spcBef>
                <a:spcPct val="20000"/>
              </a:spcBef>
              <a:defRPr/>
            </a:pPr>
            <a:r>
              <a:rPr lang="en-CA" sz="3200" dirty="0" smtClean="0"/>
              <a:t>The waves are a result of gravity pulling matter closer and radiation pressure pushing it apart. The size of the first harmonic can be used to measure the total amount of mass and energy in the universe. </a:t>
            </a:r>
          </a:p>
          <a:p>
            <a:pPr lvl="0" algn="ctr">
              <a:spcBef>
                <a:spcPct val="20000"/>
              </a:spcBef>
              <a:defRPr/>
            </a:pPr>
            <a:endParaRPr lang="en-CA" sz="3200" dirty="0" smtClean="0"/>
          </a:p>
          <a:p>
            <a:pPr lvl="0" algn="ctr">
              <a:spcBef>
                <a:spcPct val="20000"/>
              </a:spcBef>
              <a:defRPr/>
            </a:pPr>
            <a:r>
              <a:rPr lang="en-CA" sz="3200" dirty="0" smtClean="0"/>
              <a:t>The amount that was found is </a:t>
            </a:r>
            <a:r>
              <a:rPr lang="en-CA" sz="3200" u="sng" dirty="0" smtClean="0"/>
              <a:t>much</a:t>
            </a:r>
            <a:r>
              <a:rPr lang="en-CA" sz="3200" dirty="0" smtClean="0"/>
              <a:t> bigger than all of  stuff we are familiar with – protons, electrons, photons, etc.</a:t>
            </a:r>
          </a:p>
          <a:p>
            <a:pPr algn="ctr">
              <a:spcBef>
                <a:spcPct val="20000"/>
              </a:spcBef>
              <a:defRPr/>
            </a:pPr>
            <a:endParaRPr lang="en-CA" sz="3200" dirty="0" smtClean="0"/>
          </a:p>
          <a:p>
            <a:pPr algn="ctr">
              <a:spcBef>
                <a:spcPct val="20000"/>
              </a:spcBef>
              <a:defRPr/>
            </a:pPr>
            <a:r>
              <a:rPr lang="en-CA" sz="3200" dirty="0" smtClean="0"/>
              <a:t>We don’t know what the other 95% of the universe is made of but we do know that it comes in two types - dark matter and dark energy.  </a:t>
            </a:r>
          </a:p>
        </p:txBody>
      </p:sp>
      <p:cxnSp>
        <p:nvCxnSpPr>
          <p:cNvPr id="6" name="Straight Connector 5"/>
          <p:cNvCxnSpPr/>
          <p:nvPr/>
        </p:nvCxnSpPr>
        <p:spPr>
          <a:xfrm>
            <a:off x="6248400" y="4038600"/>
            <a:ext cx="1828800" cy="3810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304800" y="533400"/>
            <a:ext cx="8610600" cy="2667000"/>
          </a:xfrm>
          <a:prstGeom prst="rect">
            <a:avLst/>
          </a:prstGeom>
        </p:spPr>
        <p:txBody>
          <a:bodyPr vert="horz" lIns="91440" tIns="45720" rIns="91440" bIns="45720" rtlCol="0">
            <a:normAutofit/>
          </a:bodyPr>
          <a:lstStyle/>
          <a:p>
            <a:pPr lvl="0" algn="ctr">
              <a:spcBef>
                <a:spcPct val="20000"/>
              </a:spcBef>
              <a:defRPr/>
            </a:pPr>
            <a:r>
              <a:rPr lang="en-CA" sz="3200" dirty="0" smtClean="0"/>
              <a:t>The size of the harmonics indicates how much of the universe is made of each part. Dark matter responds to gravity but not the radiation pressure.</a:t>
            </a:r>
          </a:p>
          <a:p>
            <a:pPr lvl="0" algn="ctr">
              <a:spcBef>
                <a:spcPct val="20000"/>
              </a:spcBef>
              <a:defRPr/>
            </a:pPr>
            <a:r>
              <a:rPr lang="en-CA" sz="3200" dirty="0" smtClean="0"/>
              <a:t>Compare standing waves for a spring on the floor and a spring in the air. How does gravity change it? </a:t>
            </a:r>
            <a:endParaRPr kumimoji="0" lang="en-CA" sz="3200" b="1" i="0" u="sng" strike="noStrike" kern="1200" cap="none" spc="0" normalizeH="0" noProof="0" dirty="0" smtClean="0">
              <a:ln>
                <a:noFill/>
              </a:ln>
              <a:solidFill>
                <a:schemeClr val="tx1"/>
              </a:solidFill>
              <a:effectLst/>
              <a:uLnTx/>
              <a:uFillTx/>
              <a:latin typeface="+mn-lt"/>
              <a:ea typeface="+mn-ea"/>
              <a:cs typeface="+mn-cs"/>
            </a:endParaRPr>
          </a:p>
        </p:txBody>
      </p:sp>
      <p:pic>
        <p:nvPicPr>
          <p:cNvPr id="57346" name="Picture 2" descr="http://www.fas.harvard.edu/~scdiroff/lds/OscillationsWaves/StandingWaveonSpring/StandingWaveonSpring002.gif"/>
          <p:cNvPicPr>
            <a:picLocks noChangeAspect="1" noChangeArrowheads="1"/>
          </p:cNvPicPr>
          <p:nvPr/>
        </p:nvPicPr>
        <p:blipFill>
          <a:blip r:embed="rId2" cstate="print"/>
          <a:srcRect/>
          <a:stretch>
            <a:fillRect/>
          </a:stretch>
        </p:blipFill>
        <p:spPr bwMode="auto">
          <a:xfrm>
            <a:off x="4953000" y="3505200"/>
            <a:ext cx="3352800" cy="2858046"/>
          </a:xfrm>
          <a:prstGeom prst="rect">
            <a:avLst/>
          </a:prstGeom>
          <a:noFill/>
        </p:spPr>
      </p:pic>
      <p:pic>
        <p:nvPicPr>
          <p:cNvPr id="57348" name="Picture 4" descr="standing-waves-on-floor"/>
          <p:cNvPicPr>
            <a:picLocks noChangeAspect="1" noChangeArrowheads="1"/>
          </p:cNvPicPr>
          <p:nvPr/>
        </p:nvPicPr>
        <p:blipFill>
          <a:blip r:embed="rId3" cstate="print"/>
          <a:srcRect/>
          <a:stretch>
            <a:fillRect/>
          </a:stretch>
        </p:blipFill>
        <p:spPr bwMode="auto">
          <a:xfrm>
            <a:off x="838200" y="3657600"/>
            <a:ext cx="3292245" cy="2731442"/>
          </a:xfrm>
          <a:prstGeom prst="rect">
            <a:avLst/>
          </a:prstGeom>
          <a:noFill/>
        </p:spPr>
      </p:pic>
      <p:cxnSp>
        <p:nvCxnSpPr>
          <p:cNvPr id="6" name="Straight Connector 5"/>
          <p:cNvCxnSpPr/>
          <p:nvPr/>
        </p:nvCxnSpPr>
        <p:spPr>
          <a:xfrm>
            <a:off x="6248400" y="4038600"/>
            <a:ext cx="1828800" cy="38100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381000" y="762000"/>
            <a:ext cx="8458200" cy="1600200"/>
          </a:xfrm>
          <a:prstGeom prst="rect">
            <a:avLst/>
          </a:prstGeom>
        </p:spPr>
        <p:txBody>
          <a:bodyPr vert="horz" lIns="91440" tIns="45720" rIns="91440" bIns="45720" rtlCol="0">
            <a:normAutofit/>
          </a:bodyPr>
          <a:lstStyle/>
          <a:p>
            <a:pPr lvl="0" algn="ctr">
              <a:spcBef>
                <a:spcPct val="20000"/>
              </a:spcBef>
              <a:defRPr/>
            </a:pPr>
            <a:r>
              <a:rPr lang="en-CA" sz="3200" dirty="0" smtClean="0"/>
              <a:t>How does each type of matter affect the graphs? </a:t>
            </a:r>
          </a:p>
          <a:p>
            <a:pPr lvl="0" algn="ctr">
              <a:spcBef>
                <a:spcPct val="20000"/>
              </a:spcBef>
              <a:defRPr/>
            </a:pPr>
            <a:r>
              <a:rPr lang="en-CA" sz="3200" dirty="0" smtClean="0"/>
              <a:t>a</a:t>
            </a:r>
            <a:r>
              <a:rPr kumimoji="0" lang="en-CA" sz="3200" i="0" strike="noStrike" kern="1200" cap="none" spc="0" normalizeH="0" noProof="0" dirty="0" err="1" smtClean="0">
                <a:ln>
                  <a:noFill/>
                </a:ln>
                <a:solidFill>
                  <a:schemeClr val="tx1"/>
                </a:solidFill>
                <a:effectLst/>
                <a:uLnTx/>
                <a:uFillTx/>
                <a:latin typeface="+mn-lt"/>
                <a:ea typeface="+mn-ea"/>
                <a:cs typeface="+mn-cs"/>
              </a:rPr>
              <a:t>tomic</a:t>
            </a:r>
            <a:r>
              <a:rPr kumimoji="0" lang="en-CA" sz="3200" i="0" strike="noStrike" kern="1200" cap="none" spc="0" normalizeH="0" noProof="0" dirty="0" smtClean="0">
                <a:ln>
                  <a:noFill/>
                </a:ln>
                <a:solidFill>
                  <a:schemeClr val="tx1"/>
                </a:solidFill>
                <a:effectLst/>
                <a:uLnTx/>
                <a:uFillTx/>
                <a:latin typeface="+mn-lt"/>
                <a:ea typeface="+mn-ea"/>
                <a:cs typeface="+mn-cs"/>
              </a:rPr>
              <a:t> matter	   		dark matter</a:t>
            </a:r>
          </a:p>
        </p:txBody>
      </p:sp>
      <p:sp>
        <p:nvSpPr>
          <p:cNvPr id="6" name="Rectangle 5"/>
          <p:cNvSpPr/>
          <p:nvPr/>
        </p:nvSpPr>
        <p:spPr>
          <a:xfrm>
            <a:off x="1219200" y="6096000"/>
            <a:ext cx="7010400" cy="369332"/>
          </a:xfrm>
          <a:prstGeom prst="rect">
            <a:avLst/>
          </a:prstGeom>
        </p:spPr>
        <p:txBody>
          <a:bodyPr wrap="square">
            <a:spAutoFit/>
          </a:bodyPr>
          <a:lstStyle/>
          <a:p>
            <a:r>
              <a:rPr lang="en-CA" u="sng" dirty="0" smtClean="0">
                <a:hlinkClick r:id="rId2"/>
              </a:rPr>
              <a:t>http://background.uchicago.edu/~whu/intermediate/baryons3.html</a:t>
            </a:r>
            <a:r>
              <a:rPr lang="en-CA" dirty="0" smtClean="0"/>
              <a:t> </a:t>
            </a:r>
            <a:endParaRPr lang="en-CA" dirty="0"/>
          </a:p>
        </p:txBody>
      </p:sp>
      <p:sp>
        <p:nvSpPr>
          <p:cNvPr id="7" name="Rectangle 6"/>
          <p:cNvSpPr/>
          <p:nvPr/>
        </p:nvSpPr>
        <p:spPr>
          <a:xfrm>
            <a:off x="1219200" y="6488668"/>
            <a:ext cx="6629400" cy="369332"/>
          </a:xfrm>
          <a:prstGeom prst="rect">
            <a:avLst/>
          </a:prstGeom>
        </p:spPr>
        <p:txBody>
          <a:bodyPr wrap="square">
            <a:spAutoFit/>
          </a:bodyPr>
          <a:lstStyle/>
          <a:p>
            <a:r>
              <a:rPr lang="en-CA" u="sng" dirty="0" smtClean="0">
                <a:hlinkClick r:id="rId3"/>
              </a:rPr>
              <a:t>http://background.uchicago.edu/~whu/intermediate/driving2.html</a:t>
            </a:r>
            <a:endParaRPr lang="en-CA" dirty="0"/>
          </a:p>
        </p:txBody>
      </p:sp>
      <p:pic>
        <p:nvPicPr>
          <p:cNvPr id="59394" name="Picture 2" descr="http://background.uchicago.edu/~whu/intermediate/clbaryon.gif"/>
          <p:cNvPicPr>
            <a:picLocks noChangeAspect="1" noChangeArrowheads="1" noCrop="1"/>
          </p:cNvPicPr>
          <p:nvPr/>
        </p:nvPicPr>
        <p:blipFill>
          <a:blip r:embed="rId4" cstate="print"/>
          <a:srcRect/>
          <a:stretch>
            <a:fillRect/>
          </a:stretch>
        </p:blipFill>
        <p:spPr bwMode="auto">
          <a:xfrm>
            <a:off x="533400" y="2286000"/>
            <a:ext cx="3882570" cy="3657600"/>
          </a:xfrm>
          <a:prstGeom prst="rect">
            <a:avLst/>
          </a:prstGeom>
          <a:noFill/>
        </p:spPr>
      </p:pic>
      <p:pic>
        <p:nvPicPr>
          <p:cNvPr id="59398" name="Picture 6" descr="http://background.uchicago.edu/~whu/intermediate/clmatter.gif"/>
          <p:cNvPicPr>
            <a:picLocks noChangeAspect="1" noChangeArrowheads="1" noCrop="1"/>
          </p:cNvPicPr>
          <p:nvPr/>
        </p:nvPicPr>
        <p:blipFill>
          <a:blip r:embed="rId5" cstate="print"/>
          <a:srcRect/>
          <a:stretch>
            <a:fillRect/>
          </a:stretch>
        </p:blipFill>
        <p:spPr bwMode="auto">
          <a:xfrm>
            <a:off x="4724400" y="2209800"/>
            <a:ext cx="3946950" cy="37338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609600" y="762000"/>
            <a:ext cx="8229600" cy="5334000"/>
          </a:xfrm>
          <a:prstGeom prst="rect">
            <a:avLst/>
          </a:prstGeom>
        </p:spPr>
        <p:txBody>
          <a:bodyPr vert="horz" lIns="91440" tIns="45720" rIns="91440" bIns="45720" rtlCol="0">
            <a:normAutofit/>
          </a:bodyPr>
          <a:lstStyle/>
          <a:p>
            <a:pPr lvl="0" algn="ctr">
              <a:spcBef>
                <a:spcPct val="20000"/>
              </a:spcBef>
              <a:defRPr/>
            </a:pPr>
            <a:r>
              <a:rPr lang="en-CA" sz="3200" dirty="0" smtClean="0"/>
              <a:t>The universe ‘rings’ differently if you change the amounts of atoms, dark matter and energy. </a:t>
            </a:r>
          </a:p>
          <a:p>
            <a:pPr lvl="0" algn="ctr">
              <a:spcBef>
                <a:spcPct val="20000"/>
              </a:spcBef>
              <a:defRPr/>
            </a:pPr>
            <a:endParaRPr lang="en-CA" sz="3200" dirty="0" smtClean="0"/>
          </a:p>
          <a:p>
            <a:pPr lvl="0" algn="ctr">
              <a:spcBef>
                <a:spcPct val="20000"/>
              </a:spcBef>
              <a:defRPr/>
            </a:pPr>
            <a:r>
              <a:rPr lang="en-CA" sz="3200" dirty="0" smtClean="0"/>
              <a:t>WMAP Build a Universe Game </a:t>
            </a:r>
            <a:r>
              <a:rPr lang="en-CA" sz="2400" u="sng" dirty="0" smtClean="0">
                <a:hlinkClick r:id="rId2"/>
              </a:rPr>
              <a:t>http://wmap.gsfc.nasa.gov/resources/camb_tool/index.html</a:t>
            </a:r>
            <a:r>
              <a:rPr lang="en-CA" sz="2400" dirty="0" smtClean="0"/>
              <a:t> </a:t>
            </a:r>
          </a:p>
          <a:p>
            <a:pPr lvl="0" algn="ctr">
              <a:spcBef>
                <a:spcPct val="20000"/>
              </a:spcBef>
              <a:defRPr/>
            </a:pPr>
            <a:endParaRPr lang="en-CA" sz="3200" dirty="0" smtClean="0"/>
          </a:p>
          <a:p>
            <a:pPr lvl="0" algn="ctr">
              <a:spcBef>
                <a:spcPct val="20000"/>
              </a:spcBef>
              <a:defRPr/>
            </a:pPr>
            <a:r>
              <a:rPr lang="en-CA" sz="3200" dirty="0" smtClean="0"/>
              <a:t>What proportions match our universe?</a:t>
            </a:r>
          </a:p>
          <a:p>
            <a:pPr lvl="0" algn="ctr">
              <a:spcBef>
                <a:spcPct val="20000"/>
              </a:spcBef>
              <a:defRPr/>
            </a:pPr>
            <a:endParaRPr lang="en-CA" sz="3200" dirty="0" smtClean="0"/>
          </a:p>
          <a:p>
            <a:pPr lvl="0" algn="ctr">
              <a:spcBef>
                <a:spcPct val="20000"/>
              </a:spcBef>
              <a:defRPr/>
            </a:pPr>
            <a:r>
              <a:rPr lang="en-CA" sz="3200" dirty="0" smtClean="0"/>
              <a:t>What else needs adjusting? </a:t>
            </a:r>
          </a:p>
          <a:p>
            <a:pPr lvl="0" algn="ctr">
              <a:spcBef>
                <a:spcPct val="20000"/>
              </a:spcBef>
              <a:defRPr/>
            </a:pPr>
            <a:endParaRPr kumimoji="0" lang="en-CA" sz="3200" b="1" i="0" u="sng" strike="noStrike" kern="1200" cap="none" spc="0" normalizeH="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File:Mission spectrum.png">
            <a:hlinkClick r:id="rId2"/>
          </p:cNvPr>
          <p:cNvPicPr/>
          <p:nvPr/>
        </p:nvPicPr>
        <p:blipFill>
          <a:blip r:embed="rId3" cstate="print"/>
          <a:srcRect/>
          <a:stretch>
            <a:fillRect/>
          </a:stretch>
        </p:blipFill>
        <p:spPr bwMode="auto">
          <a:xfrm>
            <a:off x="3733800" y="304800"/>
            <a:ext cx="4800600" cy="3270738"/>
          </a:xfrm>
          <a:prstGeom prst="rect">
            <a:avLst/>
          </a:prstGeom>
          <a:noFill/>
          <a:ln w="9525">
            <a:noFill/>
            <a:miter lim="800000"/>
            <a:headEnd/>
            <a:tailEnd/>
          </a:ln>
        </p:spPr>
      </p:pic>
      <p:sp>
        <p:nvSpPr>
          <p:cNvPr id="5" name="Subtitle 2"/>
          <p:cNvSpPr txBox="1">
            <a:spLocks/>
          </p:cNvSpPr>
          <p:nvPr/>
        </p:nvSpPr>
        <p:spPr>
          <a:xfrm>
            <a:off x="457200" y="3733800"/>
            <a:ext cx="8382000" cy="2209800"/>
          </a:xfrm>
          <a:prstGeom prst="rect">
            <a:avLst/>
          </a:prstGeom>
        </p:spPr>
        <p:txBody>
          <a:bodyPr vert="horz" lIns="91440" tIns="45720" rIns="91440" bIns="45720" rtlCol="0">
            <a:normAutofit fontScale="92500" lnSpcReduction="10000"/>
          </a:bodyPr>
          <a:lstStyle/>
          <a:p>
            <a:pPr lvl="0" algn="ctr">
              <a:spcBef>
                <a:spcPct val="20000"/>
              </a:spcBef>
              <a:defRPr/>
            </a:pPr>
            <a:r>
              <a:rPr kumimoji="0" lang="en-CA" sz="3200" b="0" i="0" u="none" strike="noStrike" kern="1200" cap="none" spc="0" normalizeH="0" baseline="0" noProof="0" dirty="0" smtClean="0">
                <a:ln>
                  <a:noFill/>
                </a:ln>
                <a:solidFill>
                  <a:schemeClr val="tx1"/>
                </a:solidFill>
                <a:effectLst/>
                <a:uLnTx/>
                <a:uFillTx/>
                <a:latin typeface="+mn-lt"/>
                <a:ea typeface="+mn-ea"/>
                <a:cs typeface="+mn-cs"/>
              </a:rPr>
              <a:t>The earlier surveys could not detect any peaks after the first three.</a:t>
            </a:r>
            <a:r>
              <a:rPr kumimoji="0" lang="en-CA" sz="3200" b="0" i="0" u="none" strike="noStrike" kern="1200" cap="none" spc="0" normalizeH="0" noProof="0" dirty="0" smtClean="0">
                <a:ln>
                  <a:noFill/>
                </a:ln>
                <a:solidFill>
                  <a:schemeClr val="tx1"/>
                </a:solidFill>
                <a:effectLst/>
                <a:uLnTx/>
                <a:uFillTx/>
                <a:latin typeface="+mn-lt"/>
                <a:ea typeface="+mn-ea"/>
                <a:cs typeface="+mn-cs"/>
              </a:rPr>
              <a:t> The Planck data clearly shows a fourth and fifth </a:t>
            </a:r>
            <a:r>
              <a:rPr kumimoji="0" lang="en-CA" sz="3200" b="0" i="0" u="none" strike="noStrike" kern="1200" cap="none" spc="0" normalizeH="0" baseline="0" noProof="0" dirty="0" smtClean="0">
                <a:ln>
                  <a:noFill/>
                </a:ln>
                <a:solidFill>
                  <a:schemeClr val="tx1"/>
                </a:solidFill>
                <a:effectLst/>
                <a:uLnTx/>
                <a:uFillTx/>
                <a:latin typeface="+mn-lt"/>
                <a:ea typeface="+mn-ea"/>
                <a:cs typeface="+mn-cs"/>
              </a:rPr>
              <a:t>peak. These</a:t>
            </a:r>
            <a:r>
              <a:rPr kumimoji="0" lang="en-CA" sz="3200" b="0" i="0" u="none" strike="noStrike" kern="1200" cap="none" spc="0" normalizeH="0" noProof="0" dirty="0" smtClean="0">
                <a:ln>
                  <a:noFill/>
                </a:ln>
                <a:solidFill>
                  <a:schemeClr val="tx1"/>
                </a:solidFill>
                <a:effectLst/>
                <a:uLnTx/>
                <a:uFillTx/>
                <a:latin typeface="+mn-lt"/>
                <a:ea typeface="+mn-ea"/>
                <a:cs typeface="+mn-cs"/>
              </a:rPr>
              <a:t> </a:t>
            </a:r>
            <a:r>
              <a:rPr kumimoji="0" lang="en-CA" sz="3200" b="0" i="0" u="none" strike="noStrike" kern="1200" cap="none" spc="0" normalizeH="0" baseline="0" noProof="0" dirty="0" smtClean="0">
                <a:ln>
                  <a:noFill/>
                </a:ln>
                <a:solidFill>
                  <a:schemeClr val="tx1"/>
                </a:solidFill>
                <a:effectLst/>
                <a:uLnTx/>
                <a:uFillTx/>
                <a:latin typeface="+mn-lt"/>
                <a:ea typeface="+mn-ea"/>
                <a:cs typeface="+mn-cs"/>
              </a:rPr>
              <a:t>provide the seeds for the formation of galaxies and clusters</a:t>
            </a:r>
            <a:r>
              <a:rPr kumimoji="0" lang="en-CA" sz="3200" b="0" i="0" u="none" strike="noStrike" kern="1200" cap="none" spc="0" normalizeH="0" noProof="0" dirty="0" smtClean="0">
                <a:ln>
                  <a:noFill/>
                </a:ln>
                <a:solidFill>
                  <a:schemeClr val="tx1"/>
                </a:solidFill>
                <a:effectLst/>
                <a:uLnTx/>
                <a:uFillTx/>
                <a:latin typeface="+mn-lt"/>
                <a:ea typeface="+mn-ea"/>
                <a:cs typeface="+mn-cs"/>
              </a:rPr>
              <a:t> of galaxies. Why does the universe become less smooth</a:t>
            </a:r>
            <a:r>
              <a:rPr lang="en-CA" sz="3200" dirty="0" smtClean="0"/>
              <a:t>?</a:t>
            </a:r>
            <a:endParaRPr kumimoji="0" lang="en-CA" sz="3200" b="1" i="0" u="sng" strike="noStrike" kern="1200" cap="none" spc="0" normalizeH="0" noProof="0" dirty="0" smtClean="0">
              <a:ln>
                <a:noFill/>
              </a:ln>
              <a:solidFill>
                <a:schemeClr val="tx1"/>
              </a:solidFill>
              <a:effectLst/>
              <a:uLnTx/>
              <a:uFillTx/>
              <a:latin typeface="+mn-lt"/>
              <a:ea typeface="+mn-ea"/>
              <a:cs typeface="+mn-cs"/>
            </a:endParaRPr>
          </a:p>
        </p:txBody>
      </p:sp>
      <p:sp>
        <p:nvSpPr>
          <p:cNvPr id="6" name="Rectangle 5"/>
          <p:cNvSpPr/>
          <p:nvPr/>
        </p:nvSpPr>
        <p:spPr>
          <a:xfrm>
            <a:off x="3810000" y="6211669"/>
            <a:ext cx="5334000" cy="646331"/>
          </a:xfrm>
          <a:prstGeom prst="rect">
            <a:avLst/>
          </a:prstGeom>
        </p:spPr>
        <p:txBody>
          <a:bodyPr wrap="square">
            <a:spAutoFit/>
          </a:bodyPr>
          <a:lstStyle/>
          <a:p>
            <a:r>
              <a:rPr lang="en-CA" dirty="0" smtClean="0">
                <a:hlinkClick r:id="rId4"/>
              </a:rPr>
              <a:t>http://cosmicweb.uchicago.edu/filaments.html</a:t>
            </a:r>
            <a:endParaRPr lang="en-CA" dirty="0" smtClean="0"/>
          </a:p>
          <a:p>
            <a:endParaRPr lang="en-CA" dirty="0" smtClean="0"/>
          </a:p>
        </p:txBody>
      </p:sp>
      <p:pic>
        <p:nvPicPr>
          <p:cNvPr id="7170" name="Picture 2" descr="http://lambda.gsfc.nasa.gov/product/map/current/pub_papers/nineyear/cosmology/images/large/gh9_f02_L.png"/>
          <p:cNvPicPr>
            <a:picLocks noChangeAspect="1" noChangeArrowheads="1"/>
          </p:cNvPicPr>
          <p:nvPr/>
        </p:nvPicPr>
        <p:blipFill>
          <a:blip r:embed="rId5" cstate="print"/>
          <a:srcRect/>
          <a:stretch>
            <a:fillRect/>
          </a:stretch>
        </p:blipFill>
        <p:spPr bwMode="auto">
          <a:xfrm>
            <a:off x="533400" y="0"/>
            <a:ext cx="2590800" cy="3581400"/>
          </a:xfrm>
          <a:prstGeom prst="rect">
            <a:avLst/>
          </a:prstGeom>
          <a:noFill/>
        </p:spPr>
      </p:pic>
      <p:sp>
        <p:nvSpPr>
          <p:cNvPr id="7" name="Rectangle 6"/>
          <p:cNvSpPr/>
          <p:nvPr/>
        </p:nvSpPr>
        <p:spPr>
          <a:xfrm>
            <a:off x="381000" y="5943600"/>
            <a:ext cx="8382000" cy="646331"/>
          </a:xfrm>
          <a:prstGeom prst="rect">
            <a:avLst/>
          </a:prstGeom>
        </p:spPr>
        <p:txBody>
          <a:bodyPr wrap="square">
            <a:spAutoFit/>
          </a:bodyPr>
          <a:lstStyle/>
          <a:p>
            <a:r>
              <a:rPr lang="en-CA" dirty="0" smtClean="0">
                <a:hlinkClick r:id="rId6"/>
              </a:rPr>
              <a:t>http://lambda.gsfc.nasa.gov/product/map/current/pub_papers/nineyear/cosmology/images/large/gh9_f02_L.png</a:t>
            </a:r>
            <a:r>
              <a:rPr lang="en-CA" dirty="0" smtClean="0"/>
              <a:t> </a:t>
            </a:r>
            <a:endParaRPr lang="en-C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4800600"/>
            <a:ext cx="8382000" cy="1447800"/>
          </a:xfrm>
        </p:spPr>
        <p:txBody>
          <a:bodyPr>
            <a:normAutofit fontScale="92500"/>
          </a:bodyPr>
          <a:lstStyle/>
          <a:p>
            <a:r>
              <a:rPr lang="en-CA" dirty="0" smtClean="0">
                <a:solidFill>
                  <a:schemeClr val="tx1"/>
                </a:solidFill>
              </a:rPr>
              <a:t>Part 1: What is the Cosmic Microwave Background?</a:t>
            </a:r>
          </a:p>
          <a:p>
            <a:r>
              <a:rPr lang="en-CA" dirty="0" smtClean="0">
                <a:solidFill>
                  <a:schemeClr val="tx1"/>
                </a:solidFill>
              </a:rPr>
              <a:t>Part 2: What does the Big Bang sound like?</a:t>
            </a:r>
          </a:p>
          <a:p>
            <a:endParaRPr lang="en-CA" dirty="0"/>
          </a:p>
        </p:txBody>
      </p:sp>
      <p:pic>
        <p:nvPicPr>
          <p:cNvPr id="6" name="Picture 2" descr="http://spaceinimages.esa.int/var/esa/storage/images/esa_multimedia/images/2013/03/planck_cmb/12583930-4-eng-GB/Planck_CMB_node_full_image.jpg"/>
          <p:cNvPicPr>
            <a:picLocks noChangeAspect="1" noChangeArrowheads="1"/>
          </p:cNvPicPr>
          <p:nvPr/>
        </p:nvPicPr>
        <p:blipFill>
          <a:blip r:embed="rId3" cstate="print"/>
          <a:srcRect/>
          <a:stretch>
            <a:fillRect/>
          </a:stretch>
        </p:blipFill>
        <p:spPr bwMode="auto">
          <a:xfrm>
            <a:off x="762000" y="457200"/>
            <a:ext cx="7759981" cy="3886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alaxies simulation bnr_half4.mpeg">
            <a:hlinkClick r:id="" action="ppaction://media"/>
          </p:cNvPr>
          <p:cNvPicPr>
            <a:picLocks noRot="1" noChangeAspect="1"/>
          </p:cNvPicPr>
          <p:nvPr>
            <a:videoFile r:link="rId1"/>
          </p:nvPr>
        </p:nvPicPr>
        <p:blipFill>
          <a:blip r:embed="rId3" cstate="print"/>
          <a:stretch>
            <a:fillRect/>
          </a:stretch>
        </p:blipFill>
        <p:spPr>
          <a:xfrm>
            <a:off x="406400" y="285750"/>
            <a:ext cx="8356600" cy="626745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609600" y="3733800"/>
            <a:ext cx="8229600" cy="23622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lang="en-CA" sz="3200" dirty="0" smtClean="0"/>
          </a:p>
        </p:txBody>
      </p:sp>
      <p:sp>
        <p:nvSpPr>
          <p:cNvPr id="6" name="Rectangle 5"/>
          <p:cNvSpPr/>
          <p:nvPr/>
        </p:nvSpPr>
        <p:spPr>
          <a:xfrm>
            <a:off x="457200" y="2819400"/>
            <a:ext cx="8229600" cy="2259080"/>
          </a:xfrm>
          <a:prstGeom prst="rect">
            <a:avLst/>
          </a:prstGeom>
        </p:spPr>
        <p:txBody>
          <a:bodyPr wrap="square">
            <a:spAutoFit/>
          </a:bodyPr>
          <a:lstStyle/>
          <a:p>
            <a:pPr lvl="0" algn="ctr">
              <a:spcBef>
                <a:spcPct val="20000"/>
              </a:spcBef>
              <a:defRPr/>
            </a:pPr>
            <a:r>
              <a:rPr lang="en-CA" sz="3200" dirty="0" smtClean="0"/>
              <a:t>Explore how the density of matter and variation  in density affect the evolution of the universe.</a:t>
            </a:r>
          </a:p>
          <a:p>
            <a:pPr lvl="0" algn="ctr">
              <a:spcBef>
                <a:spcPct val="20000"/>
              </a:spcBef>
              <a:defRPr/>
            </a:pPr>
            <a:endParaRPr lang="en-CA" sz="3200" dirty="0" smtClean="0"/>
          </a:p>
          <a:p>
            <a:pPr lvl="0" algn="ctr">
              <a:spcBef>
                <a:spcPct val="20000"/>
              </a:spcBef>
              <a:defRPr/>
            </a:pPr>
            <a:endParaRPr lang="en-CA" sz="3200" dirty="0" smtClean="0"/>
          </a:p>
        </p:txBody>
      </p:sp>
      <p:sp>
        <p:nvSpPr>
          <p:cNvPr id="7" name="Rectangle 6"/>
          <p:cNvSpPr/>
          <p:nvPr/>
        </p:nvSpPr>
        <p:spPr>
          <a:xfrm>
            <a:off x="457200" y="4114800"/>
            <a:ext cx="8153400" cy="369332"/>
          </a:xfrm>
          <a:prstGeom prst="rect">
            <a:avLst/>
          </a:prstGeom>
        </p:spPr>
        <p:txBody>
          <a:bodyPr wrap="square">
            <a:spAutoFit/>
          </a:bodyPr>
          <a:lstStyle/>
          <a:p>
            <a:r>
              <a:rPr lang="en-CA" dirty="0" smtClean="0">
                <a:hlinkClick r:id="rId2"/>
              </a:rPr>
              <a:t>http://www.learner.org/courses/physics/interactive/lab_interactives/cosmic.html</a:t>
            </a:r>
            <a:endParaRPr lang="en-CA" dirty="0"/>
          </a:p>
        </p:txBody>
      </p:sp>
      <p:pic>
        <p:nvPicPr>
          <p:cNvPr id="2050" name="Picture 2" descr="http://cosmicweb.uchicago.edu/images/anim1.jpg"/>
          <p:cNvPicPr>
            <a:picLocks noChangeAspect="1" noChangeArrowheads="1"/>
          </p:cNvPicPr>
          <p:nvPr/>
        </p:nvPicPr>
        <p:blipFill>
          <a:blip r:embed="rId3" cstate="print"/>
          <a:srcRect/>
          <a:stretch>
            <a:fillRect/>
          </a:stretch>
        </p:blipFill>
        <p:spPr bwMode="auto">
          <a:xfrm>
            <a:off x="83127" y="284018"/>
            <a:ext cx="8915401" cy="2136974"/>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sci.esa.int/science-e-media/img/content/images/2013/Planck_anomalies_Bianchi_on_CMB_565_283.jpg">
            <a:hlinkClick r:id="rId2"/>
          </p:cNvPr>
          <p:cNvPicPr>
            <a:picLocks noChangeAspect="1" noChangeArrowheads="1"/>
          </p:cNvPicPr>
          <p:nvPr/>
        </p:nvPicPr>
        <p:blipFill>
          <a:blip r:embed="rId3" cstate="print"/>
          <a:srcRect/>
          <a:stretch>
            <a:fillRect/>
          </a:stretch>
        </p:blipFill>
        <p:spPr bwMode="auto">
          <a:xfrm>
            <a:off x="304801" y="838200"/>
            <a:ext cx="3962400" cy="1984707"/>
          </a:xfrm>
          <a:prstGeom prst="rect">
            <a:avLst/>
          </a:prstGeom>
          <a:noFill/>
        </p:spPr>
      </p:pic>
      <p:pic>
        <p:nvPicPr>
          <p:cNvPr id="61444" name="Picture 4" descr="http://sci.esa.int/science-e-media/img/content/images/2013/Planck_power_spectrum_565w.jpg">
            <a:hlinkClick r:id="rId4"/>
          </p:cNvPr>
          <p:cNvPicPr>
            <a:picLocks noChangeAspect="1" noChangeArrowheads="1"/>
          </p:cNvPicPr>
          <p:nvPr/>
        </p:nvPicPr>
        <p:blipFill>
          <a:blip r:embed="rId5" cstate="print"/>
          <a:srcRect/>
          <a:stretch>
            <a:fillRect/>
          </a:stretch>
        </p:blipFill>
        <p:spPr bwMode="auto">
          <a:xfrm>
            <a:off x="4267200" y="439263"/>
            <a:ext cx="4593396" cy="2837337"/>
          </a:xfrm>
          <a:prstGeom prst="rect">
            <a:avLst/>
          </a:prstGeom>
          <a:noFill/>
        </p:spPr>
      </p:pic>
      <p:sp>
        <p:nvSpPr>
          <p:cNvPr id="8" name="Rectangle 7"/>
          <p:cNvSpPr/>
          <p:nvPr/>
        </p:nvSpPr>
        <p:spPr>
          <a:xfrm>
            <a:off x="228600" y="6211669"/>
            <a:ext cx="8915400" cy="646331"/>
          </a:xfrm>
          <a:prstGeom prst="rect">
            <a:avLst/>
          </a:prstGeom>
        </p:spPr>
        <p:txBody>
          <a:bodyPr wrap="square">
            <a:spAutoFit/>
          </a:bodyPr>
          <a:lstStyle/>
          <a:p>
            <a:r>
              <a:rPr lang="en-CA" dirty="0" smtClean="0">
                <a:hlinkClick r:id="rId6"/>
              </a:rPr>
              <a:t>http://sci.esa.int/planck/51551-simple-but-challenging-the-universe-according-to-planck/</a:t>
            </a:r>
            <a:endParaRPr lang="en-CA" dirty="0" smtClean="0"/>
          </a:p>
          <a:p>
            <a:endParaRPr lang="en-CA" dirty="0"/>
          </a:p>
        </p:txBody>
      </p:sp>
      <p:sp>
        <p:nvSpPr>
          <p:cNvPr id="9" name="Rectangle 8"/>
          <p:cNvSpPr/>
          <p:nvPr/>
        </p:nvSpPr>
        <p:spPr>
          <a:xfrm>
            <a:off x="533400" y="3105834"/>
            <a:ext cx="8001000" cy="3046988"/>
          </a:xfrm>
          <a:prstGeom prst="rect">
            <a:avLst/>
          </a:prstGeom>
        </p:spPr>
        <p:txBody>
          <a:bodyPr wrap="square">
            <a:spAutoFit/>
          </a:bodyPr>
          <a:lstStyle/>
          <a:p>
            <a:r>
              <a:rPr lang="en-CA" sz="3200" dirty="0" smtClean="0"/>
              <a:t>The data from </a:t>
            </a:r>
            <a:r>
              <a:rPr lang="en-CA" sz="3200" smtClean="0"/>
              <a:t>the Planck </a:t>
            </a:r>
            <a:r>
              <a:rPr lang="en-CA" sz="3200" dirty="0" smtClean="0"/>
              <a:t>satellite provides strong support for the Big Bang, dark matter and dark energy. </a:t>
            </a:r>
          </a:p>
          <a:p>
            <a:endParaRPr lang="en-CA" sz="3200" dirty="0" smtClean="0"/>
          </a:p>
          <a:p>
            <a:r>
              <a:rPr lang="en-CA" sz="3200" dirty="0" smtClean="0"/>
              <a:t>However, at large angles there are features that are keeping cosmologists up at night. </a:t>
            </a:r>
            <a:endParaRPr lang="en-CA" sz="32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609600" y="617984"/>
            <a:ext cx="7620000"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For more information about the details of the CMB try;</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CA"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Parameters of Cosmology</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http://</a:t>
            </a: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wmap</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2"/>
              </a:rPr>
              <a:t>.gsfc.nasa.gov/mission/sgoals_parameters.html</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You will find lots more at this site of the WMAP</a:t>
            </a:r>
            <a:r>
              <a:rPr lang="en-CA" dirty="0" smtClean="0">
                <a:latin typeface="Calibri"/>
                <a:ea typeface="Calibri" pitchFamily="34" charset="0"/>
                <a:cs typeface="Times New Roman" pitchFamily="18" charset="0"/>
              </a:rPr>
              <a:t>. </a:t>
            </a:r>
            <a:endParaRPr kumimoji="0" lang="en-CA"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Wayne </a:t>
            </a:r>
            <a:r>
              <a:rPr kumimoji="0" lang="en-C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Hu</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Ringing in the New Cosmology</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2001</a:t>
            </a:r>
            <a:b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3"/>
              </a:rPr>
              <a:t>http://background.uchicago.edu/~whu/intermediate/intermediate.html</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CA"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This is a very detailed explanation of the power spectrum with lots of analogies and animations. Also try his Scientific American article</a:t>
            </a: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Cosmic Symphony</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2004 </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4"/>
              </a:rPr>
              <a:t>http://background.uchicago.edu/~whu/SciAm/sym1.html</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CA"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Physics for the 21</a:t>
            </a:r>
            <a:r>
              <a:rPr kumimoji="0" lang="en-CA" b="1"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st</a:t>
            </a: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 Unit 11: Dark Energy</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2010 (30 minute video)  The first half looks at the supernova evidence that the expansion of the universe is increasing. The second half (15:00- 27:00) looks at CMB evidence for dark energy. While you are there, check out the rest of the course on modern physics designed for high school teachers. </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5"/>
              </a:rPr>
              <a:t>http://www.learner.org/courses/</a:t>
            </a: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5"/>
              </a:rPr>
              <a:t>physics</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5"/>
              </a:rPr>
              <a:t>/unit/unit_vid.html?unit=11</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CA"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Planck</a:t>
            </a:r>
            <a:r>
              <a:rPr kumimoji="0" lang="en-CA" b="1"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View of the Universe </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2013 (3:22 minute video)</a:t>
            </a:r>
            <a:endParaRPr kumimoji="0" lang="en-CA"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6"/>
              </a:rPr>
              <a:t>http://spaceinvideos.</a:t>
            </a:r>
            <a:r>
              <a:rPr kumimoji="0" lang="en-CA"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6"/>
              </a:rPr>
              <a:t>esa</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hlinkClick r:id="rId6"/>
              </a:rPr>
              <a:t>.int/Videos/2013/10/Planck_s_view_of_the_Universe</a:t>
            </a:r>
            <a:r>
              <a:rPr kumimoji="0" lang="en-C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You will find lots more at this site of the Planck Satellite.</a:t>
            </a:r>
            <a:endParaRPr kumimoji="0" lang="en-CA"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876800"/>
            <a:ext cx="8382000" cy="1371600"/>
          </a:xfrm>
        </p:spPr>
        <p:txBody>
          <a:bodyPr>
            <a:normAutofit fontScale="92500"/>
          </a:bodyPr>
          <a:lstStyle/>
          <a:p>
            <a:r>
              <a:rPr lang="en-CA" dirty="0" smtClean="0">
                <a:solidFill>
                  <a:schemeClr val="tx1"/>
                </a:solidFill>
              </a:rPr>
              <a:t>The galaxies appear to be moving away from us. </a:t>
            </a:r>
          </a:p>
          <a:p>
            <a:r>
              <a:rPr lang="en-CA" dirty="0" smtClean="0">
                <a:solidFill>
                  <a:schemeClr val="tx1"/>
                </a:solidFill>
              </a:rPr>
              <a:t>The farther they are – the faster they are receding. </a:t>
            </a:r>
          </a:p>
        </p:txBody>
      </p:sp>
      <p:sp>
        <p:nvSpPr>
          <p:cNvPr id="9" name="Rectangle 8"/>
          <p:cNvSpPr/>
          <p:nvPr/>
        </p:nvSpPr>
        <p:spPr>
          <a:xfrm>
            <a:off x="3810000" y="6400800"/>
            <a:ext cx="5105400" cy="276999"/>
          </a:xfrm>
          <a:prstGeom prst="rect">
            <a:avLst/>
          </a:prstGeom>
        </p:spPr>
        <p:txBody>
          <a:bodyPr wrap="square">
            <a:spAutoFit/>
          </a:bodyPr>
          <a:lstStyle/>
          <a:p>
            <a:r>
              <a:rPr lang="en-CA" sz="1200" dirty="0" smtClean="0">
                <a:hlinkClick r:id="rId3"/>
              </a:rPr>
              <a:t>http://www.astro.cornell.edu/academics/courses/astro2201/hubbles_law.htm</a:t>
            </a:r>
            <a:r>
              <a:rPr lang="en-CA" sz="1200" dirty="0" smtClean="0"/>
              <a:t> </a:t>
            </a:r>
            <a:endParaRPr lang="en-CA" sz="1200" dirty="0"/>
          </a:p>
        </p:txBody>
      </p:sp>
      <p:pic>
        <p:nvPicPr>
          <p:cNvPr id="15364" name="Picture 4" descr="http://www.astro.cornell.edu/academics/courses/astro2201/images/hubbles_law.gif"/>
          <p:cNvPicPr>
            <a:picLocks noChangeAspect="1" noChangeArrowheads="1"/>
          </p:cNvPicPr>
          <p:nvPr/>
        </p:nvPicPr>
        <p:blipFill>
          <a:blip r:embed="rId4" cstate="print"/>
          <a:srcRect/>
          <a:stretch>
            <a:fillRect/>
          </a:stretch>
        </p:blipFill>
        <p:spPr bwMode="auto">
          <a:xfrm>
            <a:off x="1524000" y="1219200"/>
            <a:ext cx="5930982" cy="3581400"/>
          </a:xfrm>
          <a:prstGeom prst="rect">
            <a:avLst/>
          </a:prstGeom>
          <a:noFill/>
        </p:spPr>
      </p:pic>
      <p:sp>
        <p:nvSpPr>
          <p:cNvPr id="10" name="Subtitle 2"/>
          <p:cNvSpPr txBox="1">
            <a:spLocks/>
          </p:cNvSpPr>
          <p:nvPr/>
        </p:nvSpPr>
        <p:spPr>
          <a:xfrm>
            <a:off x="2057400" y="457200"/>
            <a:ext cx="4953000" cy="6858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CA" sz="3600" b="0" i="0" u="sng" strike="noStrike" kern="1200" cap="none" spc="0" normalizeH="0" baseline="0" noProof="0" dirty="0" smtClean="0">
                <a:ln>
                  <a:noFill/>
                </a:ln>
                <a:solidFill>
                  <a:schemeClr val="tx1"/>
                </a:solidFill>
                <a:effectLst/>
                <a:uLnTx/>
                <a:uFillTx/>
                <a:latin typeface="+mn-lt"/>
                <a:ea typeface="+mn-ea"/>
                <a:cs typeface="+mn-cs"/>
              </a:rPr>
              <a:t>Part 1: What is the CMB?</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990600"/>
            <a:ext cx="8229600" cy="3124200"/>
          </a:xfrm>
        </p:spPr>
        <p:txBody>
          <a:bodyPr>
            <a:normAutofit/>
          </a:bodyPr>
          <a:lstStyle/>
          <a:p>
            <a:r>
              <a:rPr lang="en-CA" dirty="0" smtClean="0">
                <a:solidFill>
                  <a:schemeClr val="tx1"/>
                </a:solidFill>
              </a:rPr>
              <a:t>This suggests that the universe used to be</a:t>
            </a:r>
          </a:p>
          <a:p>
            <a:r>
              <a:rPr lang="en-CA" dirty="0" smtClean="0">
                <a:solidFill>
                  <a:schemeClr val="tx1"/>
                </a:solidFill>
              </a:rPr>
              <a:t>A) smaller 	B) denser 	C) brighter   D) all three</a:t>
            </a:r>
          </a:p>
          <a:p>
            <a:endParaRPr lang="en-CA" dirty="0" smtClean="0">
              <a:solidFill>
                <a:schemeClr val="tx1"/>
              </a:solidFill>
            </a:endParaRPr>
          </a:p>
          <a:p>
            <a:r>
              <a:rPr lang="en-CA" dirty="0" smtClean="0">
                <a:solidFill>
                  <a:schemeClr val="tx1"/>
                </a:solidFill>
              </a:rPr>
              <a:t>How can you illustrate  your answer using bubble gum, sponges and flashlights?</a:t>
            </a:r>
          </a:p>
          <a:p>
            <a:pPr algn="l"/>
            <a:endParaRPr lang="en-CA" dirty="0" smtClean="0">
              <a:solidFill>
                <a:schemeClr val="tx1"/>
              </a:solidFill>
            </a:endParaRPr>
          </a:p>
          <a:p>
            <a:endParaRPr lang="en-CA" dirty="0" smtClean="0">
              <a:solidFill>
                <a:schemeClr val="tx1"/>
              </a:solidFill>
            </a:endParaRPr>
          </a:p>
        </p:txBody>
      </p:sp>
      <p:pic>
        <p:nvPicPr>
          <p:cNvPr id="47108" name="Picture 4" descr="http://upload.wikimedia.org/wikipedia/commons/c/cc/Bubblegum.jpg"/>
          <p:cNvPicPr>
            <a:picLocks noChangeAspect="1" noChangeArrowheads="1"/>
          </p:cNvPicPr>
          <p:nvPr/>
        </p:nvPicPr>
        <p:blipFill>
          <a:blip r:embed="rId3" cstate="print"/>
          <a:srcRect/>
          <a:stretch>
            <a:fillRect/>
          </a:stretch>
        </p:blipFill>
        <p:spPr bwMode="auto">
          <a:xfrm>
            <a:off x="609600" y="4114800"/>
            <a:ext cx="2451100" cy="2153084"/>
          </a:xfrm>
          <a:prstGeom prst="rect">
            <a:avLst/>
          </a:prstGeom>
          <a:noFill/>
        </p:spPr>
      </p:pic>
      <p:pic>
        <p:nvPicPr>
          <p:cNvPr id="47110" name="Picture 6" descr="http://www.cleanerconfessions.com/wp-content/uploads/2012/04/kitchen-sponge-cleaning.jpg"/>
          <p:cNvPicPr>
            <a:picLocks noChangeAspect="1" noChangeArrowheads="1"/>
          </p:cNvPicPr>
          <p:nvPr/>
        </p:nvPicPr>
        <p:blipFill>
          <a:blip r:embed="rId4" cstate="print"/>
          <a:srcRect/>
          <a:stretch>
            <a:fillRect/>
          </a:stretch>
        </p:blipFill>
        <p:spPr bwMode="auto">
          <a:xfrm>
            <a:off x="3124200" y="4038600"/>
            <a:ext cx="2925233" cy="2193925"/>
          </a:xfrm>
          <a:prstGeom prst="rect">
            <a:avLst/>
          </a:prstGeom>
          <a:noFill/>
        </p:spPr>
      </p:pic>
      <p:pic>
        <p:nvPicPr>
          <p:cNvPr id="47112" name="Picture 8" descr="http://cdn2.bigcommerce.com/server2000/33b4c/products/311/images/1219/Wagan_2498_5_Watt_Tactical_LED_Flashlight__39569.1328238517.1280.1280.jpg"/>
          <p:cNvPicPr>
            <a:picLocks noChangeAspect="1" noChangeArrowheads="1"/>
          </p:cNvPicPr>
          <p:nvPr/>
        </p:nvPicPr>
        <p:blipFill>
          <a:blip r:embed="rId5" cstate="print"/>
          <a:srcRect/>
          <a:stretch>
            <a:fillRect/>
          </a:stretch>
        </p:blipFill>
        <p:spPr bwMode="auto">
          <a:xfrm>
            <a:off x="6096000" y="4038600"/>
            <a:ext cx="2406650" cy="24066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1000" y="533400"/>
            <a:ext cx="8229600" cy="4724400"/>
          </a:xfrm>
        </p:spPr>
        <p:txBody>
          <a:bodyPr>
            <a:normAutofit/>
          </a:bodyPr>
          <a:lstStyle/>
          <a:p>
            <a:r>
              <a:rPr lang="en-CA" dirty="0" smtClean="0">
                <a:solidFill>
                  <a:schemeClr val="tx1"/>
                </a:solidFill>
              </a:rPr>
              <a:t>Blow on your hand using a wide, open mouth.</a:t>
            </a:r>
          </a:p>
          <a:p>
            <a:r>
              <a:rPr lang="en-CA" dirty="0" smtClean="0">
                <a:solidFill>
                  <a:schemeClr val="tx1"/>
                </a:solidFill>
              </a:rPr>
              <a:t>Blow on your hand with a small, pursed mouth.</a:t>
            </a:r>
          </a:p>
          <a:p>
            <a:endParaRPr lang="en-CA" dirty="0" smtClean="0">
              <a:solidFill>
                <a:schemeClr val="tx1"/>
              </a:solidFill>
            </a:endParaRPr>
          </a:p>
          <a:p>
            <a:r>
              <a:rPr lang="en-CA" dirty="0" smtClean="0">
                <a:solidFill>
                  <a:schemeClr val="tx1"/>
                </a:solidFill>
              </a:rPr>
              <a:t>The universe used to be much</a:t>
            </a:r>
          </a:p>
          <a:p>
            <a:pPr marL="514350" indent="-514350">
              <a:buAutoNum type="alphaUcParenR"/>
            </a:pPr>
            <a:r>
              <a:rPr lang="en-CA" dirty="0" smtClean="0">
                <a:solidFill>
                  <a:schemeClr val="tx1"/>
                </a:solidFill>
              </a:rPr>
              <a:t>hotter					   B) colder	</a:t>
            </a:r>
          </a:p>
          <a:p>
            <a:pPr marL="514350" indent="-514350" algn="l"/>
            <a:endParaRPr lang="en-CA" dirty="0" smtClean="0">
              <a:solidFill>
                <a:schemeClr val="tx1"/>
              </a:solidFill>
            </a:endParaRPr>
          </a:p>
          <a:p>
            <a:pPr marL="514350" indent="-514350" algn="l"/>
            <a:r>
              <a:rPr lang="en-CA" dirty="0" smtClean="0">
                <a:solidFill>
                  <a:schemeClr val="tx1"/>
                </a:solidFill>
              </a:rPr>
              <a:t>					Explain. </a:t>
            </a:r>
          </a:p>
          <a:p>
            <a:pPr algn="l"/>
            <a:endParaRPr lang="en-CA" dirty="0" smtClean="0">
              <a:solidFill>
                <a:schemeClr val="tx1"/>
              </a:solidFill>
            </a:endParaRPr>
          </a:p>
          <a:p>
            <a:pPr algn="l"/>
            <a:endParaRPr lang="en-CA" dirty="0" smtClean="0">
              <a:solidFill>
                <a:schemeClr val="tx1"/>
              </a:solidFill>
            </a:endParaRPr>
          </a:p>
          <a:p>
            <a:pPr>
              <a:buFont typeface="Arial" pitchFamily="34" charset="0"/>
              <a:buChar char="•"/>
            </a:pPr>
            <a:endParaRPr lang="en-CA" dirty="0" smtClean="0">
              <a:solidFill>
                <a:schemeClr val="tx1"/>
              </a:solidFill>
            </a:endParaRPr>
          </a:p>
        </p:txBody>
      </p:sp>
      <p:pic>
        <p:nvPicPr>
          <p:cNvPr id="1026" name="Picture 2" descr="http://justinsomnia.org/images/abel-tasman-coast-track-anchorage-hut-stephanie-eating-ramen-soup-big.jpg"/>
          <p:cNvPicPr>
            <a:picLocks noChangeAspect="1" noChangeArrowheads="1"/>
          </p:cNvPicPr>
          <p:nvPr/>
        </p:nvPicPr>
        <p:blipFill>
          <a:blip r:embed="rId2" cstate="print"/>
          <a:srcRect/>
          <a:stretch>
            <a:fillRect/>
          </a:stretch>
        </p:blipFill>
        <p:spPr bwMode="auto">
          <a:xfrm>
            <a:off x="6629400" y="3505200"/>
            <a:ext cx="2095579" cy="3148265"/>
          </a:xfrm>
          <a:prstGeom prst="rect">
            <a:avLst/>
          </a:prstGeom>
          <a:noFill/>
        </p:spPr>
      </p:pic>
      <p:pic>
        <p:nvPicPr>
          <p:cNvPr id="1028" name="Picture 4" descr="http://farm8.staticflickr.com/7352/11824690806_68181e0d03_b.jpg"/>
          <p:cNvPicPr>
            <a:picLocks noChangeAspect="1" noChangeArrowheads="1"/>
          </p:cNvPicPr>
          <p:nvPr/>
        </p:nvPicPr>
        <p:blipFill>
          <a:blip r:embed="rId3" cstate="print"/>
          <a:srcRect/>
          <a:stretch>
            <a:fillRect/>
          </a:stretch>
        </p:blipFill>
        <p:spPr bwMode="auto">
          <a:xfrm>
            <a:off x="685800" y="3581400"/>
            <a:ext cx="2146300" cy="303312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609600"/>
            <a:ext cx="8458200" cy="5867400"/>
          </a:xfrm>
        </p:spPr>
        <p:txBody>
          <a:bodyPr>
            <a:normAutofit/>
          </a:bodyPr>
          <a:lstStyle/>
          <a:p>
            <a:r>
              <a:rPr lang="en-CA" dirty="0" smtClean="0">
                <a:solidFill>
                  <a:schemeClr val="tx1"/>
                </a:solidFill>
              </a:rPr>
              <a:t>A higher temperature means that the particles in the universe are moving faster and colliding more. </a:t>
            </a:r>
          </a:p>
          <a:p>
            <a:endParaRPr lang="en-CA" dirty="0" smtClean="0">
              <a:solidFill>
                <a:schemeClr val="tx1"/>
              </a:solidFill>
            </a:endParaRPr>
          </a:p>
          <a:p>
            <a:r>
              <a:rPr lang="en-CA" dirty="0" smtClean="0">
                <a:solidFill>
                  <a:schemeClr val="tx1"/>
                </a:solidFill>
              </a:rPr>
              <a:t>This suggests that the universe used to be more</a:t>
            </a:r>
          </a:p>
          <a:p>
            <a:r>
              <a:rPr lang="en-CA" dirty="0" smtClean="0">
                <a:solidFill>
                  <a:schemeClr val="tx1"/>
                </a:solidFill>
              </a:rPr>
              <a:t>A) uniform		B) uneven</a:t>
            </a:r>
          </a:p>
          <a:p>
            <a:r>
              <a:rPr lang="en-CA" dirty="0" smtClean="0">
                <a:solidFill>
                  <a:schemeClr val="tx1"/>
                </a:solidFill>
              </a:rPr>
              <a:t>Explain, by referring to one of these examples.	</a:t>
            </a:r>
          </a:p>
          <a:p>
            <a:pPr algn="l"/>
            <a:endParaRPr lang="en-CA" dirty="0" smtClean="0">
              <a:solidFill>
                <a:schemeClr val="tx1"/>
              </a:solidFill>
            </a:endParaRPr>
          </a:p>
          <a:p>
            <a:pPr algn="l"/>
            <a:endParaRPr lang="en-CA" dirty="0" smtClean="0">
              <a:solidFill>
                <a:schemeClr val="tx1"/>
              </a:solidFill>
            </a:endParaRPr>
          </a:p>
          <a:p>
            <a:pPr>
              <a:buFont typeface="Arial" pitchFamily="34" charset="0"/>
              <a:buChar char="•"/>
            </a:pPr>
            <a:endParaRPr lang="en-CA" dirty="0" smtClean="0">
              <a:solidFill>
                <a:schemeClr val="tx1"/>
              </a:solidFill>
            </a:endParaRPr>
          </a:p>
        </p:txBody>
      </p:sp>
      <p:pic>
        <p:nvPicPr>
          <p:cNvPr id="66562" name="Picture 2" descr="http://feralkitchen.com/wp-content/uploads/2012/04/KalamataRedWineVinaigrette768.jpg"/>
          <p:cNvPicPr>
            <a:picLocks noChangeAspect="1" noChangeArrowheads="1"/>
          </p:cNvPicPr>
          <p:nvPr/>
        </p:nvPicPr>
        <p:blipFill>
          <a:blip r:embed="rId3" cstate="print"/>
          <a:srcRect/>
          <a:stretch>
            <a:fillRect/>
          </a:stretch>
        </p:blipFill>
        <p:spPr bwMode="auto">
          <a:xfrm>
            <a:off x="609600" y="4724400"/>
            <a:ext cx="1600200" cy="1600200"/>
          </a:xfrm>
          <a:prstGeom prst="rect">
            <a:avLst/>
          </a:prstGeom>
          <a:noFill/>
        </p:spPr>
      </p:pic>
      <p:pic>
        <p:nvPicPr>
          <p:cNvPr id="66564" name="Picture 4" descr="http://www.readingesl.ca/images/water2.JPG"/>
          <p:cNvPicPr>
            <a:picLocks noChangeAspect="1" noChangeArrowheads="1"/>
          </p:cNvPicPr>
          <p:nvPr/>
        </p:nvPicPr>
        <p:blipFill>
          <a:blip r:embed="rId4" cstate="print"/>
          <a:srcRect/>
          <a:stretch>
            <a:fillRect/>
          </a:stretch>
        </p:blipFill>
        <p:spPr bwMode="auto">
          <a:xfrm>
            <a:off x="6324600" y="4648200"/>
            <a:ext cx="2451189" cy="1752600"/>
          </a:xfrm>
          <a:prstGeom prst="rect">
            <a:avLst/>
          </a:prstGeom>
          <a:noFill/>
        </p:spPr>
      </p:pic>
      <p:pic>
        <p:nvPicPr>
          <p:cNvPr id="66566" name="Picture 6" descr="http://ej.iop.org/images/0022-3727/42/3/032006/Full/jphysd292798fig03.jpg"/>
          <p:cNvPicPr>
            <a:picLocks noChangeAspect="1" noChangeArrowheads="1"/>
          </p:cNvPicPr>
          <p:nvPr/>
        </p:nvPicPr>
        <p:blipFill>
          <a:blip r:embed="rId5" cstate="print"/>
          <a:srcRect/>
          <a:stretch>
            <a:fillRect/>
          </a:stretch>
        </p:blipFill>
        <p:spPr bwMode="auto">
          <a:xfrm>
            <a:off x="2514600" y="4648200"/>
            <a:ext cx="3505200" cy="1676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656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656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65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762000"/>
            <a:ext cx="7772400" cy="5257800"/>
          </a:xfrm>
        </p:spPr>
        <p:txBody>
          <a:bodyPr>
            <a:normAutofit/>
          </a:bodyPr>
          <a:lstStyle/>
          <a:p>
            <a:r>
              <a:rPr lang="en-CA" dirty="0" smtClean="0">
                <a:solidFill>
                  <a:schemeClr val="tx1"/>
                </a:solidFill>
              </a:rPr>
              <a:t>What is </a:t>
            </a:r>
            <a:r>
              <a:rPr lang="en-CA" dirty="0" smtClean="0">
                <a:solidFill>
                  <a:schemeClr val="tx1"/>
                </a:solidFill>
              </a:rPr>
              <a:t>true </a:t>
            </a:r>
            <a:r>
              <a:rPr lang="en-CA" dirty="0" smtClean="0">
                <a:solidFill>
                  <a:schemeClr val="tx1"/>
                </a:solidFill>
              </a:rPr>
              <a:t>about </a:t>
            </a:r>
            <a:r>
              <a:rPr lang="en-CA" dirty="0" smtClean="0">
                <a:solidFill>
                  <a:schemeClr val="tx1"/>
                </a:solidFill>
              </a:rPr>
              <a:t>the </a:t>
            </a:r>
            <a:r>
              <a:rPr lang="en-CA" dirty="0" smtClean="0">
                <a:solidFill>
                  <a:schemeClr val="tx1"/>
                </a:solidFill>
              </a:rPr>
              <a:t>Big Bang theory? </a:t>
            </a:r>
          </a:p>
          <a:p>
            <a:pPr marL="514350" indent="-514350" algn="l">
              <a:buAutoNum type="alphaUcParenR"/>
            </a:pPr>
            <a:r>
              <a:rPr lang="en-CA" dirty="0" smtClean="0">
                <a:solidFill>
                  <a:schemeClr val="tx1"/>
                </a:solidFill>
              </a:rPr>
              <a:t>It is a </a:t>
            </a:r>
            <a:r>
              <a:rPr lang="en-CA" dirty="0" smtClean="0">
                <a:solidFill>
                  <a:schemeClr val="tx1"/>
                </a:solidFill>
              </a:rPr>
              <a:t>very successful television show</a:t>
            </a:r>
          </a:p>
          <a:p>
            <a:pPr marL="514350" indent="-514350" algn="l">
              <a:buAutoNum type="alphaUcParenR"/>
            </a:pPr>
            <a:r>
              <a:rPr lang="en-CA" dirty="0" smtClean="0">
                <a:solidFill>
                  <a:schemeClr val="tx1"/>
                </a:solidFill>
              </a:rPr>
              <a:t>It used </a:t>
            </a:r>
            <a:r>
              <a:rPr lang="en-CA" dirty="0" smtClean="0">
                <a:solidFill>
                  <a:schemeClr val="tx1"/>
                </a:solidFill>
              </a:rPr>
              <a:t>the evidence for an expanding universe to infer that it used to be very small, dense, hot and uniform</a:t>
            </a:r>
          </a:p>
          <a:p>
            <a:pPr marL="514350" indent="-514350" algn="l">
              <a:buAutoNum type="alphaUcParenR"/>
            </a:pPr>
            <a:r>
              <a:rPr lang="en-CA" smtClean="0">
                <a:solidFill>
                  <a:schemeClr val="tx1"/>
                </a:solidFill>
              </a:rPr>
              <a:t>It successfully </a:t>
            </a:r>
            <a:r>
              <a:rPr lang="en-CA" dirty="0" smtClean="0">
                <a:solidFill>
                  <a:schemeClr val="tx1"/>
                </a:solidFill>
              </a:rPr>
              <a:t>predicted a number of other features including the cosmic microwave background.</a:t>
            </a:r>
          </a:p>
          <a:p>
            <a:pPr marL="514350" indent="-514350" algn="l">
              <a:buAutoNum type="alphaUcParenR"/>
            </a:pPr>
            <a:r>
              <a:rPr lang="en-CA" dirty="0" smtClean="0">
                <a:solidFill>
                  <a:schemeClr val="tx1"/>
                </a:solidFill>
              </a:rPr>
              <a:t>all of the above</a:t>
            </a:r>
          </a:p>
          <a:p>
            <a:endParaRPr lang="en-CA" dirty="0" smtClean="0">
              <a:solidFill>
                <a:schemeClr val="tx1"/>
              </a:solidFill>
            </a:endParaRPr>
          </a:p>
        </p:txBody>
      </p:sp>
      <p:pic>
        <p:nvPicPr>
          <p:cNvPr id="65538" name="Picture 2" descr="http://images8.alphacoders.com/431/431311.jpg"/>
          <p:cNvPicPr>
            <a:picLocks noChangeAspect="1" noChangeArrowheads="1"/>
          </p:cNvPicPr>
          <p:nvPr/>
        </p:nvPicPr>
        <p:blipFill>
          <a:blip r:embed="rId3" cstate="print"/>
          <a:srcRect/>
          <a:stretch>
            <a:fillRect/>
          </a:stretch>
        </p:blipFill>
        <p:spPr bwMode="auto">
          <a:xfrm>
            <a:off x="5334000" y="4648200"/>
            <a:ext cx="3200400" cy="18004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6881</TotalTime>
  <Words>1555</Words>
  <Application>Microsoft Office PowerPoint</Application>
  <PresentationFormat>On-screen Show (4:3)</PresentationFormat>
  <Paragraphs>217</Paragraphs>
  <Slides>43</Slides>
  <Notes>8</Notes>
  <HiddenSlides>0</HiddenSlides>
  <MMClips>1</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News from the Cosmic Microwave Background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Cosmic Microwave Background</dc:title>
  <dc:creator>Roberta</dc:creator>
  <cp:lastModifiedBy>Roberta Tevlin</cp:lastModifiedBy>
  <cp:revision>640</cp:revision>
  <dcterms:created xsi:type="dcterms:W3CDTF">2006-08-16T00:00:00Z</dcterms:created>
  <dcterms:modified xsi:type="dcterms:W3CDTF">2014-02-02T21:06:03Z</dcterms:modified>
</cp:coreProperties>
</file>